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2"/>
  </p:notesMasterIdLst>
  <p:sldIdLst>
    <p:sldId id="365" r:id="rId2"/>
    <p:sldId id="818" r:id="rId3"/>
    <p:sldId id="345" r:id="rId4"/>
    <p:sldId id="346" r:id="rId5"/>
    <p:sldId id="344" r:id="rId6"/>
    <p:sldId id="289" r:id="rId7"/>
    <p:sldId id="351" r:id="rId8"/>
    <p:sldId id="290" r:id="rId9"/>
    <p:sldId id="696" r:id="rId10"/>
    <p:sldId id="707" r:id="rId11"/>
    <p:sldId id="722" r:id="rId12"/>
    <p:sldId id="774" r:id="rId13"/>
    <p:sldId id="414" r:id="rId14"/>
    <p:sldId id="759" r:id="rId15"/>
    <p:sldId id="761" r:id="rId16"/>
    <p:sldId id="780" r:id="rId17"/>
    <p:sldId id="834" r:id="rId18"/>
    <p:sldId id="751" r:id="rId19"/>
    <p:sldId id="753" r:id="rId20"/>
    <p:sldId id="755" r:id="rId21"/>
    <p:sldId id="754" r:id="rId22"/>
    <p:sldId id="752" r:id="rId23"/>
    <p:sldId id="757" r:id="rId24"/>
    <p:sldId id="756" r:id="rId25"/>
    <p:sldId id="340" r:id="rId26"/>
    <p:sldId id="325" r:id="rId27"/>
    <p:sldId id="334" r:id="rId28"/>
    <p:sldId id="336" r:id="rId29"/>
    <p:sldId id="337" r:id="rId30"/>
    <p:sldId id="335" r:id="rId31"/>
    <p:sldId id="367" r:id="rId32"/>
    <p:sldId id="341" r:id="rId33"/>
    <p:sldId id="620" r:id="rId34"/>
    <p:sldId id="350" r:id="rId35"/>
    <p:sldId id="352" r:id="rId36"/>
    <p:sldId id="353" r:id="rId37"/>
    <p:sldId id="342" r:id="rId38"/>
    <p:sldId id="359" r:id="rId39"/>
    <p:sldId id="355" r:id="rId40"/>
    <p:sldId id="356" r:id="rId4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CBEDEA"/>
    <a:srgbClr val="A7C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5" d="100"/>
          <a:sy n="65" d="100"/>
        </p:scale>
        <p:origin x="132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DDC256F-C2F0-48EC-8F30-4497D6298C1D}" type="datetimeFigureOut">
              <a:rPr lang="he-IL" smtClean="0"/>
              <a:pPr/>
              <a:t>כ"ז/אב/תשפ"א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0CC6E53-E17F-43A0-B71A-BA5C391C15D3}"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b="1" dirty="0" smtClean="0"/>
              <a:t>illegal immigration </a:t>
            </a:r>
            <a:endParaRPr lang="he-IL" dirty="0"/>
          </a:p>
        </p:txBody>
      </p:sp>
      <p:sp>
        <p:nvSpPr>
          <p:cNvPr id="4" name="מציין מיקום של מספר שקופית 3"/>
          <p:cNvSpPr>
            <a:spLocks noGrp="1"/>
          </p:cNvSpPr>
          <p:nvPr>
            <p:ph type="sldNum" sz="quarter" idx="10"/>
          </p:nvPr>
        </p:nvSpPr>
        <p:spPr/>
        <p:txBody>
          <a:bodyPr/>
          <a:lstStyle/>
          <a:p>
            <a:fld id="{E0CC6E53-E17F-43A0-B71A-BA5C391C15D3}" type="slidenum">
              <a:rPr lang="he-IL" smtClean="0"/>
              <a:pPr/>
              <a:t>1</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10</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11</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12</a:t>
            </a:fld>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13</a:t>
            </a:fld>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14</a:t>
            </a:fld>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15</a:t>
            </a:fld>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16</a:t>
            </a:fld>
            <a:endParaRPr 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17</a:t>
            </a:fld>
            <a:endParaRPr 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18</a:t>
            </a:fld>
            <a:endParaRPr 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19</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52.384 Jewish people are transported to the island in totally 39 actions </a:t>
            </a:r>
            <a:r>
              <a:rPr lang="he-IL" sz="1200" kern="1200" baseline="0" dirty="0" smtClean="0">
                <a:solidFill>
                  <a:schemeClr val="tx1"/>
                </a:solidFill>
                <a:latin typeface="+mn-lt"/>
                <a:ea typeface="+mn-ea"/>
                <a:cs typeface="+mn-cs"/>
              </a:rPr>
              <a:t> </a:t>
            </a:r>
            <a:endParaRPr lang="he-IL" dirty="0"/>
          </a:p>
        </p:txBody>
      </p:sp>
      <p:sp>
        <p:nvSpPr>
          <p:cNvPr id="4" name="מציין מיקום של מספר שקופית 3"/>
          <p:cNvSpPr>
            <a:spLocks noGrp="1"/>
          </p:cNvSpPr>
          <p:nvPr>
            <p:ph type="sldNum" sz="quarter" idx="10"/>
          </p:nvPr>
        </p:nvSpPr>
        <p:spPr/>
        <p:txBody>
          <a:bodyPr/>
          <a:lstStyle/>
          <a:p>
            <a:fld id="{E0CC6E53-E17F-43A0-B71A-BA5C391C15D3}" type="slidenum">
              <a:rPr lang="he-IL" smtClean="0"/>
              <a:pPr/>
              <a:t>2</a:t>
            </a:fld>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20</a:t>
            </a:fld>
            <a:endParaRPr lang="he-I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21</a:t>
            </a:fld>
            <a:endParaRPr lang="he-I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22</a:t>
            </a:fld>
            <a:endParaRPr lang="he-I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23</a:t>
            </a:fld>
            <a:endParaRPr 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24</a:t>
            </a:fld>
            <a:endParaRPr lang="he-I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25</a:t>
            </a:fld>
            <a:endParaRPr lang="he-I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b="1" i="1" dirty="0" err="1" smtClean="0"/>
              <a:t>Brissenden</a:t>
            </a:r>
            <a:r>
              <a:rPr lang="en-US" dirty="0" smtClean="0"/>
              <a:t>  </a:t>
            </a:r>
            <a:r>
              <a:rPr lang="he-IL" dirty="0" smtClean="0"/>
              <a:t>     </a:t>
            </a:r>
            <a:r>
              <a:rPr lang="en-US" dirty="0" smtClean="0"/>
              <a:t>destroyer</a:t>
            </a:r>
            <a:endParaRPr lang="he-IL" dirty="0"/>
          </a:p>
        </p:txBody>
      </p:sp>
      <p:sp>
        <p:nvSpPr>
          <p:cNvPr id="4" name="מציין מיקום של מספר שקופית 3"/>
          <p:cNvSpPr>
            <a:spLocks noGrp="1"/>
          </p:cNvSpPr>
          <p:nvPr>
            <p:ph type="sldNum" sz="quarter" idx="10"/>
          </p:nvPr>
        </p:nvSpPr>
        <p:spPr/>
        <p:txBody>
          <a:bodyPr/>
          <a:lstStyle/>
          <a:p>
            <a:fld id="{E0CC6E53-E17F-43A0-B71A-BA5C391C15D3}" type="slidenum">
              <a:rPr lang="he-IL" smtClean="0"/>
              <a:pPr/>
              <a:t>26</a:t>
            </a:fld>
            <a:endParaRPr lang="he-I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27</a:t>
            </a:fld>
            <a:endParaRPr lang="he-I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28</a:t>
            </a:fld>
            <a:endParaRPr lang="he-I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29</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3</a:t>
            </a:fld>
            <a:endParaRPr lang="he-I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30</a:t>
            </a:fld>
            <a:endParaRPr lang="he-I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31</a:t>
            </a:fld>
            <a:endParaRPr lang="he-I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32</a:t>
            </a:fld>
            <a:endParaRPr lang="he-I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33</a:t>
            </a:fld>
            <a:endParaRPr lang="he-I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34</a:t>
            </a:fld>
            <a:endParaRPr lang="he-I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35</a:t>
            </a:fld>
            <a:endParaRPr lang="he-I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36</a:t>
            </a:fld>
            <a:endParaRPr lang="he-I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37</a:t>
            </a:fld>
            <a:endParaRPr lang="he-I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38</a:t>
            </a:fld>
            <a:endParaRPr lang="he-I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39</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4</a:t>
            </a:fld>
            <a:endParaRPr lang="he-I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40</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5</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6</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7</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8</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CC6E53-E17F-43A0-B71A-BA5C391C15D3}" type="slidenum">
              <a:rPr lang="he-IL" smtClean="0"/>
              <a:pPr/>
              <a:t>9</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2910E70-C1F2-4248-B57D-5571674EB9DB}" type="datetimeFigureOut">
              <a:rPr lang="he-IL" smtClean="0"/>
              <a:pPr/>
              <a:t>כ"ז/אב/תשפ"א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BB9E8D-F125-4368-93C5-3B0A5BD86E03}"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910E70-C1F2-4248-B57D-5571674EB9DB}" type="datetimeFigureOut">
              <a:rPr lang="he-IL" smtClean="0"/>
              <a:pPr/>
              <a:t>כ"ז/אב/תשפ"א</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BB9E8D-F125-4368-93C5-3B0A5BD86E03}"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9.jpeg"/><Relationship Id="rId7" Type="http://schemas.openxmlformats.org/officeDocument/2006/relationships/image" Target="../media/image20.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slide" Target="slide37.xml"/><Relationship Id="rId4" Type="http://schemas.openxmlformats.org/officeDocument/2006/relationships/slide" Target="slide25.xml"/><Relationship Id="rId9"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28.jpeg"/><Relationship Id="rId4" Type="http://schemas.openxmlformats.org/officeDocument/2006/relationships/slide" Target="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gi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30.jpeg"/><Relationship Id="rId4" Type="http://schemas.openxmlformats.org/officeDocument/2006/relationships/image" Target="../media/image29.gif"/></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28.jpeg"/><Relationship Id="rId4" Type="http://schemas.openxmlformats.org/officeDocument/2006/relationships/slide" Target="slide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slide" Target="slide13.xml"/><Relationship Id="rId4" Type="http://schemas.openxmlformats.org/officeDocument/2006/relationships/image" Target="../media/image29.gif"/></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slide" Target="slide13.xml"/><Relationship Id="rId4" Type="http://schemas.openxmlformats.org/officeDocument/2006/relationships/image" Target="../media/image41.gif"/></Relationships>
</file>

<file path=ppt/slides/_rels/slide3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jpeg"/><Relationship Id="rId7"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28.jpeg"/><Relationship Id="rId4" Type="http://schemas.openxmlformats.org/officeDocument/2006/relationships/slide" Target="slide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gif"/><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29.gif"/><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9.gif"/><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slide" Target="slide13.xml"/><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gi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28.jpeg"/><Relationship Id="rId4" Type="http://schemas.openxmlformats.org/officeDocument/2006/relationships/slide" Target="slide1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0.gif"/><Relationship Id="rId4" Type="http://schemas.openxmlformats.org/officeDocument/2006/relationships/slide" Target="slide13.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sea 3.gif"/>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467544" y="5661248"/>
            <a:ext cx="4608512" cy="830997"/>
          </a:xfrm>
          <a:prstGeom prst="rect">
            <a:avLst/>
          </a:prstGeom>
          <a:noFill/>
        </p:spPr>
        <p:txBody>
          <a:bodyPr wrap="square" rtlCol="1">
            <a:spAutoFit/>
          </a:bodyPr>
          <a:lstStyle/>
          <a:p>
            <a:pPr algn="ctr" rtl="0"/>
            <a:r>
              <a:rPr lang="en-US" sz="2400" b="1" dirty="0" smtClean="0">
                <a:solidFill>
                  <a:srgbClr val="FF0000"/>
                </a:solidFill>
              </a:rPr>
              <a:t>The </a:t>
            </a:r>
            <a:r>
              <a:rPr lang="he-IL" sz="2400" b="1" dirty="0" smtClean="0">
                <a:solidFill>
                  <a:srgbClr val="FF0000"/>
                </a:solidFill>
              </a:rPr>
              <a:t>Royal Navy</a:t>
            </a:r>
            <a:r>
              <a:rPr lang="en-US" sz="2400" b="1" dirty="0" smtClean="0">
                <a:solidFill>
                  <a:srgbClr val="FF0000"/>
                </a:solidFill>
              </a:rPr>
              <a:t> - Palestine P</a:t>
            </a:r>
            <a:r>
              <a:rPr lang="he-IL" sz="2400" b="1" dirty="0" smtClean="0">
                <a:solidFill>
                  <a:srgbClr val="FF0000"/>
                </a:solidFill>
              </a:rPr>
              <a:t>atrol</a:t>
            </a:r>
            <a:r>
              <a:rPr lang="en-US" sz="2400" b="1" dirty="0" smtClean="0">
                <a:solidFill>
                  <a:srgbClr val="FF0000"/>
                </a:solidFill>
              </a:rPr>
              <a:t> </a:t>
            </a:r>
          </a:p>
          <a:p>
            <a:pPr algn="ctr" rtl="0"/>
            <a:r>
              <a:rPr lang="en-US" sz="2400" b="1" dirty="0" smtClean="0">
                <a:solidFill>
                  <a:srgbClr val="FF0000"/>
                </a:solidFill>
              </a:rPr>
              <a:t>Of  the Mediterranean Fleet  </a:t>
            </a:r>
            <a:endParaRPr lang="he-IL" sz="2400" b="1" dirty="0">
              <a:solidFill>
                <a:srgbClr val="FF0000"/>
              </a:solidFill>
            </a:endParaRPr>
          </a:p>
        </p:txBody>
      </p:sp>
      <p:sp>
        <p:nvSpPr>
          <p:cNvPr id="7" name="TextBox 6"/>
          <p:cNvSpPr txBox="1"/>
          <p:nvPr/>
        </p:nvSpPr>
        <p:spPr>
          <a:xfrm>
            <a:off x="4860032" y="6093296"/>
            <a:ext cx="4032448" cy="1323439"/>
          </a:xfrm>
          <a:prstGeom prst="rect">
            <a:avLst/>
          </a:prstGeom>
          <a:noFill/>
        </p:spPr>
        <p:txBody>
          <a:bodyPr wrap="square" rtlCol="1">
            <a:spAutoFit/>
          </a:bodyPr>
          <a:lstStyle/>
          <a:p>
            <a:r>
              <a:rPr lang="he-IL" sz="4800" b="1" dirty="0" smtClean="0">
                <a:solidFill>
                  <a:srgbClr val="00B0F0"/>
                </a:solidFill>
                <a:effectLst>
                  <a:outerShdw blurRad="38100" dist="38100" dir="2700000" algn="tl">
                    <a:srgbClr val="000000">
                      <a:alpha val="43137"/>
                    </a:srgbClr>
                  </a:outerShdw>
                </a:effectLst>
                <a:cs typeface="+mj-cs"/>
              </a:rPr>
              <a:t>ערך: דב בן-שי </a:t>
            </a:r>
          </a:p>
          <a:p>
            <a:r>
              <a:rPr lang="he-IL" sz="3200" b="1" dirty="0" smtClean="0">
                <a:solidFill>
                  <a:srgbClr val="00B0F0"/>
                </a:solidFill>
                <a:effectLst>
                  <a:outerShdw blurRad="38100" dist="38100" dir="2700000" algn="tl">
                    <a:srgbClr val="000000">
                      <a:alpha val="43137"/>
                    </a:srgbClr>
                  </a:outerShdw>
                </a:effectLst>
                <a:cs typeface="+mj-cs"/>
              </a:rPr>
              <a:t>חלק א</a:t>
            </a:r>
            <a:endParaRPr lang="he-IL" sz="3200" b="1" dirty="0">
              <a:solidFill>
                <a:srgbClr val="00B0F0"/>
              </a:solidFill>
              <a:effectLst>
                <a:outerShdw blurRad="38100" dist="38100" dir="2700000" algn="tl">
                  <a:srgbClr val="000000">
                    <a:alpha val="43137"/>
                  </a:srgbClr>
                </a:outerShdw>
              </a:effectLst>
              <a:cs typeface="+mj-cs"/>
            </a:endParaRPr>
          </a:p>
        </p:txBody>
      </p:sp>
      <p:sp>
        <p:nvSpPr>
          <p:cNvPr id="8" name="TextBox 7"/>
          <p:cNvSpPr txBox="1"/>
          <p:nvPr/>
        </p:nvSpPr>
        <p:spPr>
          <a:xfrm>
            <a:off x="1475656" y="476672"/>
            <a:ext cx="5112568" cy="3724096"/>
          </a:xfrm>
          <a:prstGeom prst="rect">
            <a:avLst/>
          </a:prstGeom>
          <a:noFill/>
        </p:spPr>
        <p:txBody>
          <a:bodyPr wrap="square" rtlCol="1">
            <a:spAutoFit/>
          </a:bodyPr>
          <a:lstStyle/>
          <a:p>
            <a:pPr algn="ctr"/>
            <a:r>
              <a:rPr lang="he-IL" sz="5400" b="1" spc="300" dirty="0" smtClean="0">
                <a:solidFill>
                  <a:srgbClr val="FF0000"/>
                </a:solidFill>
                <a:effectLst>
                  <a:outerShdw blurRad="38100" dist="38100" dir="2700000" algn="tl">
                    <a:srgbClr val="000000">
                      <a:alpha val="43137"/>
                    </a:srgbClr>
                  </a:outerShdw>
                </a:effectLst>
                <a:cs typeface="+mj-cs"/>
              </a:rPr>
              <a:t>אֳנִיּוֹת </a:t>
            </a:r>
            <a:r>
              <a:rPr lang="he-IL" sz="5400" b="1" spc="300" dirty="0" err="1" smtClean="0">
                <a:solidFill>
                  <a:srgbClr val="FF0000"/>
                </a:solidFill>
                <a:effectLst>
                  <a:outerShdw blurRad="38100" dist="38100" dir="2700000" algn="tl">
                    <a:srgbClr val="000000">
                      <a:alpha val="43137"/>
                    </a:srgbClr>
                  </a:outerShdw>
                </a:effectLst>
                <a:cs typeface="+mj-cs"/>
              </a:rPr>
              <a:t>ציד</a:t>
            </a:r>
            <a:r>
              <a:rPr lang="he-IL" sz="5400" b="1" spc="300" dirty="0" smtClean="0">
                <a:solidFill>
                  <a:srgbClr val="FF0000"/>
                </a:solidFill>
                <a:effectLst>
                  <a:outerShdw blurRad="38100" dist="38100" dir="2700000" algn="tl">
                    <a:srgbClr val="000000">
                      <a:alpha val="43137"/>
                    </a:srgbClr>
                  </a:outerShdw>
                </a:effectLst>
                <a:cs typeface="+mj-cs"/>
              </a:rPr>
              <a:t> </a:t>
            </a:r>
          </a:p>
          <a:p>
            <a:pPr algn="ctr"/>
            <a:r>
              <a:rPr lang="he-IL" sz="5400" b="1" dirty="0" smtClean="0">
                <a:solidFill>
                  <a:srgbClr val="FF0000"/>
                </a:solidFill>
                <a:effectLst>
                  <a:outerShdw blurRad="38100" dist="38100" dir="2700000" algn="tl">
                    <a:srgbClr val="000000">
                      <a:alpha val="43137"/>
                    </a:srgbClr>
                  </a:outerShdw>
                </a:effectLst>
                <a:cs typeface="+mj-cs"/>
              </a:rPr>
              <a:t>ואניות גרוש  </a:t>
            </a:r>
          </a:p>
          <a:p>
            <a:pPr algn="ctr"/>
            <a:endParaRPr lang="he-IL" sz="1000" b="1" spc="300" dirty="0" smtClean="0">
              <a:solidFill>
                <a:srgbClr val="FF0000"/>
              </a:solidFill>
              <a:effectLst>
                <a:outerShdw blurRad="38100" dist="38100" dir="2700000" algn="tl">
                  <a:srgbClr val="000000">
                    <a:alpha val="43137"/>
                  </a:srgbClr>
                </a:outerShdw>
              </a:effectLst>
              <a:cs typeface="+mj-cs"/>
            </a:endParaRPr>
          </a:p>
          <a:p>
            <a:pPr algn="ctr"/>
            <a:r>
              <a:rPr lang="he-IL" sz="5400" b="1" dirty="0" smtClean="0">
                <a:solidFill>
                  <a:srgbClr val="FF0000"/>
                </a:solidFill>
                <a:effectLst>
                  <a:outerShdw blurRad="38100" dist="38100" dir="2700000" algn="tl">
                    <a:srgbClr val="000000">
                      <a:alpha val="43137"/>
                    </a:srgbClr>
                  </a:outerShdw>
                </a:effectLst>
                <a:cs typeface="+mj-cs"/>
              </a:rPr>
              <a:t>של אֳנִיּוֹת מעפילים </a:t>
            </a:r>
            <a:r>
              <a:rPr lang="he-IL" sz="4400" b="1" dirty="0" smtClean="0">
                <a:solidFill>
                  <a:srgbClr val="FF0000"/>
                </a:solidFill>
                <a:cs typeface="+mj-cs"/>
              </a:rPr>
              <a:t> </a:t>
            </a:r>
          </a:p>
          <a:p>
            <a:pPr algn="ctr"/>
            <a:r>
              <a:rPr lang="he-IL" sz="2800" b="1" dirty="0" smtClean="0">
                <a:solidFill>
                  <a:srgbClr val="FF0000"/>
                </a:solidFill>
                <a:effectLst>
                  <a:outerShdw blurRad="38100" dist="38100" dir="2700000" algn="tl">
                    <a:srgbClr val="000000">
                      <a:alpha val="43137"/>
                    </a:srgbClr>
                  </a:outerShdw>
                </a:effectLst>
                <a:cs typeface="+mj-cs"/>
              </a:rPr>
              <a:t> </a:t>
            </a:r>
          </a:p>
          <a:p>
            <a:pPr algn="ctr"/>
            <a:r>
              <a:rPr lang="he-IL" sz="3600" b="1" dirty="0" smtClean="0">
                <a:solidFill>
                  <a:srgbClr val="FF0000"/>
                </a:solidFill>
                <a:effectLst>
                  <a:outerShdw blurRad="38100" dist="38100" dir="2700000" algn="tl">
                    <a:srgbClr val="000000">
                      <a:alpha val="43137"/>
                    </a:srgbClr>
                  </a:outerShdw>
                </a:effectLst>
                <a:cs typeface="+mj-cs"/>
              </a:rPr>
              <a:t>1945 - 1948</a:t>
            </a:r>
            <a:endParaRPr lang="he-IL" sz="3600" b="1" dirty="0">
              <a:solidFill>
                <a:srgbClr val="FF0000"/>
              </a:solidFill>
              <a:effectLst>
                <a:outerShdw blurRad="38100" dist="38100" dir="2700000" algn="tl">
                  <a:srgbClr val="000000">
                    <a:alpha val="43137"/>
                  </a:srgbClr>
                </a:outerShdw>
              </a:effectLst>
              <a:cs typeface="+mj-cs"/>
            </a:endParaRPr>
          </a:p>
        </p:txBody>
      </p:sp>
      <p:sp>
        <p:nvSpPr>
          <p:cNvPr id="9" name="TextBox 8"/>
          <p:cNvSpPr txBox="1"/>
          <p:nvPr/>
        </p:nvSpPr>
        <p:spPr>
          <a:xfrm>
            <a:off x="5724128" y="2852936"/>
            <a:ext cx="5472608" cy="1323439"/>
          </a:xfrm>
          <a:prstGeom prst="rect">
            <a:avLst/>
          </a:prstGeom>
          <a:noFill/>
          <a:scene3d>
            <a:camera prst="orthographicFront">
              <a:rot lat="0" lon="0" rev="16200000"/>
            </a:camera>
            <a:lightRig rig="threePt" dir="t"/>
          </a:scene3d>
        </p:spPr>
        <p:txBody>
          <a:bodyPr wrap="square" rtlCol="1">
            <a:spAutoFit/>
          </a:bodyPr>
          <a:lstStyle/>
          <a:p>
            <a:pPr algn="l" rtl="0"/>
            <a:r>
              <a:rPr lang="en-US" sz="4000" b="1" dirty="0" err="1" smtClean="0">
                <a:solidFill>
                  <a:srgbClr val="FF0000"/>
                </a:solidFill>
              </a:rPr>
              <a:t>Maapilim</a:t>
            </a:r>
            <a:r>
              <a:rPr lang="en-US" sz="4000" b="1" dirty="0" smtClean="0">
                <a:solidFill>
                  <a:srgbClr val="FF0000"/>
                </a:solidFill>
              </a:rPr>
              <a:t> ship’s hunters</a:t>
            </a:r>
          </a:p>
          <a:p>
            <a:pPr algn="l" rtl="0"/>
            <a:r>
              <a:rPr lang="en-US" sz="4000" b="1" dirty="0" smtClean="0">
                <a:solidFill>
                  <a:srgbClr val="FF0000"/>
                </a:solidFill>
              </a:rPr>
              <a:t>&amp; deportation ships</a:t>
            </a:r>
            <a:endParaRPr lang="he-IL"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784" y="332656"/>
            <a:ext cx="6264696" cy="338554"/>
          </a:xfrm>
          <a:prstGeom prst="rect">
            <a:avLst/>
          </a:prstGeom>
          <a:noFill/>
        </p:spPr>
        <p:txBody>
          <a:bodyPr wrap="square" rtlCol="1">
            <a:spAutoFit/>
          </a:bodyPr>
          <a:lstStyle/>
          <a:p>
            <a:r>
              <a:rPr lang="he-IL" sz="1600" b="1" dirty="0" smtClean="0"/>
              <a:t>אנית נחיתה </a:t>
            </a:r>
            <a:r>
              <a:rPr lang="he-IL" sz="1600" dirty="0" smtClean="0"/>
              <a:t>( של טנקים ) – </a:t>
            </a:r>
            <a:r>
              <a:rPr lang="en-US" sz="1600" dirty="0" smtClean="0"/>
              <a:t> Landing Ship Tank</a:t>
            </a:r>
            <a:r>
              <a:rPr lang="he-IL" sz="1600" dirty="0" smtClean="0"/>
              <a:t> -  </a:t>
            </a:r>
            <a:r>
              <a:rPr lang="en-US" sz="1600" dirty="0" smtClean="0"/>
              <a:t>L S T</a:t>
            </a:r>
            <a:r>
              <a:rPr lang="he-IL" sz="1600" dirty="0" smtClean="0"/>
              <a:t> </a:t>
            </a:r>
            <a:endParaRPr lang="he-IL" sz="1600" dirty="0"/>
          </a:p>
        </p:txBody>
      </p:sp>
      <p:sp>
        <p:nvSpPr>
          <p:cNvPr id="5" name="TextBox 4"/>
          <p:cNvSpPr txBox="1"/>
          <p:nvPr/>
        </p:nvSpPr>
        <p:spPr>
          <a:xfrm>
            <a:off x="179512" y="908720"/>
            <a:ext cx="8712968" cy="1600438"/>
          </a:xfrm>
          <a:prstGeom prst="rect">
            <a:avLst/>
          </a:prstGeom>
          <a:noFill/>
        </p:spPr>
        <p:txBody>
          <a:bodyPr wrap="square" rtlCol="1">
            <a:spAutoFit/>
          </a:bodyPr>
          <a:lstStyle/>
          <a:p>
            <a:r>
              <a:rPr lang="he-IL" sz="1600" dirty="0" smtClean="0"/>
              <a:t>במהלך מלחמת העולם השניה, נוצר צורך בבנית אניות נחיתה לחילות הים, כדי לשאת כמויות משמעותיות של כלי רכב, מטען, וכוחות נחיתה ישירות על חוף משובש. </a:t>
            </a:r>
          </a:p>
          <a:p>
            <a:r>
              <a:rPr lang="he-IL" sz="1600" dirty="0" smtClean="0"/>
              <a:t>ספינות נחיתת הטנקים הראשונות נבנו לדרישות בריטיות על ידי המרה של אוניות קיימות. </a:t>
            </a:r>
          </a:p>
          <a:p>
            <a:r>
              <a:rPr lang="he-IL" sz="1600" dirty="0" smtClean="0"/>
              <a:t>פינוי </a:t>
            </a:r>
            <a:r>
              <a:rPr lang="he-IL" sz="1600" dirty="0" err="1" smtClean="0"/>
              <a:t>דנקירק</a:t>
            </a:r>
            <a:r>
              <a:rPr lang="he-IL" sz="1600" dirty="0" smtClean="0"/>
              <a:t> </a:t>
            </a:r>
            <a:r>
              <a:rPr lang="he-IL" sz="1200" dirty="0" smtClean="0"/>
              <a:t>( </a:t>
            </a:r>
            <a:r>
              <a:rPr lang="en-US" sz="1200" dirty="0" smtClean="0"/>
              <a:t>Dunkirk</a:t>
            </a:r>
            <a:r>
              <a:rPr lang="he-IL" sz="1200" dirty="0" smtClean="0"/>
              <a:t> )  </a:t>
            </a:r>
            <a:r>
              <a:rPr lang="he-IL" sz="1600" dirty="0" smtClean="0"/>
              <a:t>ב- 1940 וכן העברה מהירה של כלי מלחמה – טנקים, תותחים ומשאיות  - מחוף לחוף, גרם לבנית אניות אלו. </a:t>
            </a:r>
          </a:p>
          <a:p>
            <a:endParaRPr lang="he-IL" sz="1600" dirty="0"/>
          </a:p>
        </p:txBody>
      </p:sp>
      <p:pic>
        <p:nvPicPr>
          <p:cNvPr id="1028" name="Picture 4" descr="http://upload.wikimedia.org/wikipedia/commons/thumb/d/d6/LST-742%2C1950%3B1016074201.jpg/220px-LST-742%2C1950%3B1016074201.jpg"/>
          <p:cNvPicPr>
            <a:picLocks noChangeAspect="1" noChangeArrowheads="1"/>
          </p:cNvPicPr>
          <p:nvPr/>
        </p:nvPicPr>
        <p:blipFill>
          <a:blip r:embed="rId3" cstate="print"/>
          <a:srcRect/>
          <a:stretch>
            <a:fillRect/>
          </a:stretch>
        </p:blipFill>
        <p:spPr bwMode="auto">
          <a:xfrm>
            <a:off x="179512" y="5013176"/>
            <a:ext cx="2095500" cy="1685926"/>
          </a:xfrm>
          <a:prstGeom prst="rect">
            <a:avLst/>
          </a:prstGeom>
          <a:noFill/>
        </p:spPr>
      </p:pic>
      <p:pic>
        <p:nvPicPr>
          <p:cNvPr id="1030" name="Picture 6" descr="http://upload.wikimedia.org/wikipedia/commons/thumb/9/9b/LST_Morotai.jpg/170px-LST_Morotai.jpg"/>
          <p:cNvPicPr>
            <a:picLocks noChangeAspect="1" noChangeArrowheads="1"/>
          </p:cNvPicPr>
          <p:nvPr/>
        </p:nvPicPr>
        <p:blipFill>
          <a:blip r:embed="rId4" cstate="print"/>
          <a:srcRect/>
          <a:stretch>
            <a:fillRect/>
          </a:stretch>
        </p:blipFill>
        <p:spPr bwMode="auto">
          <a:xfrm>
            <a:off x="323528" y="2276872"/>
            <a:ext cx="1619250" cy="2171701"/>
          </a:xfrm>
          <a:prstGeom prst="rect">
            <a:avLst/>
          </a:prstGeom>
          <a:noFill/>
        </p:spPr>
      </p:pic>
      <p:sp>
        <p:nvSpPr>
          <p:cNvPr id="11" name="TextBox 10"/>
          <p:cNvSpPr txBox="1"/>
          <p:nvPr/>
        </p:nvSpPr>
        <p:spPr>
          <a:xfrm>
            <a:off x="3275856" y="2564904"/>
            <a:ext cx="5544616" cy="4031873"/>
          </a:xfrm>
          <a:prstGeom prst="rect">
            <a:avLst/>
          </a:prstGeom>
          <a:noFill/>
        </p:spPr>
        <p:txBody>
          <a:bodyPr wrap="square" rtlCol="1">
            <a:spAutoFit/>
          </a:bodyPr>
          <a:lstStyle/>
          <a:p>
            <a:pPr algn="l" rtl="0"/>
            <a:r>
              <a:rPr lang="en-US" sz="1600" b="1" dirty="0" smtClean="0"/>
              <a:t>LST Mk.3</a:t>
            </a:r>
            <a:r>
              <a:rPr lang="en-US" sz="1600" dirty="0" smtClean="0"/>
              <a:t> </a:t>
            </a:r>
          </a:p>
          <a:p>
            <a:pPr algn="l" rtl="0"/>
            <a:r>
              <a:rPr lang="en-US" sz="1600" dirty="0" smtClean="0"/>
              <a:t>Displacement: 2,140 tons light</a:t>
            </a:r>
            <a:br>
              <a:rPr lang="en-US" sz="1600" dirty="0" smtClean="0"/>
            </a:br>
            <a:r>
              <a:rPr lang="en-US" sz="1600" dirty="0" smtClean="0"/>
              <a:t>                           4,980 long tons (5,060 t) full load </a:t>
            </a:r>
          </a:p>
          <a:p>
            <a:pPr algn="l" rtl="0"/>
            <a:r>
              <a:rPr lang="en-US" sz="1600" dirty="0" smtClean="0"/>
              <a:t>Length: 347 ft (106 m) o/a </a:t>
            </a:r>
          </a:p>
          <a:p>
            <a:pPr algn="l" rtl="0"/>
            <a:r>
              <a:rPr lang="en-US" sz="1600" dirty="0" smtClean="0"/>
              <a:t>Beam: 55 ft 2 in (16.81 m) </a:t>
            </a:r>
          </a:p>
          <a:p>
            <a:pPr algn="l" rtl="0"/>
            <a:r>
              <a:rPr lang="en-US" sz="1600" dirty="0" smtClean="0"/>
              <a:t>Draught: Loaded :</a:t>
            </a:r>
            <a:br>
              <a:rPr lang="en-US" sz="1600" dirty="0" smtClean="0"/>
            </a:br>
            <a:r>
              <a:rPr lang="en-US" sz="1600" dirty="0" smtClean="0"/>
              <a:t>                4 ft 7 in (1.40 m) bow</a:t>
            </a:r>
            <a:br>
              <a:rPr lang="en-US" sz="1600" dirty="0" smtClean="0"/>
            </a:br>
            <a:r>
              <a:rPr lang="en-US" sz="1600" dirty="0" smtClean="0"/>
              <a:t>              11 ft 6 in (3.51 m) stern </a:t>
            </a:r>
          </a:p>
          <a:p>
            <a:pPr algn="l" rtl="0"/>
            <a:r>
              <a:rPr lang="en-US" sz="1600" dirty="0" smtClean="0"/>
              <a:t>Ramps: 23 feet by 14 feet ramp </a:t>
            </a:r>
          </a:p>
          <a:p>
            <a:pPr algn="l" rtl="0"/>
            <a:r>
              <a:rPr lang="en-US" sz="1600" dirty="0" smtClean="0"/>
              <a:t>Propulsion: Twin screws, steam reciprocating engines,        5,500 hp (4,100 kW), 10 ft (3.0 m) propeller </a:t>
            </a:r>
          </a:p>
          <a:p>
            <a:pPr algn="l" rtl="0"/>
            <a:r>
              <a:rPr lang="en-US" sz="1600" dirty="0" smtClean="0"/>
              <a:t>Speed: 13 knots (24 km/h; 15 mph) </a:t>
            </a:r>
          </a:p>
          <a:p>
            <a:pPr algn="l" rtl="0"/>
            <a:r>
              <a:rPr lang="en-US" sz="1600" dirty="0" smtClean="0"/>
              <a:t>Capacity: 10 tanks plus 15 vehicles </a:t>
            </a:r>
          </a:p>
          <a:p>
            <a:pPr algn="l" rtl="0"/>
            <a:r>
              <a:rPr lang="en-US" sz="1600" dirty="0" smtClean="0"/>
              <a:t>Troops: 13 officers and 150 men </a:t>
            </a:r>
          </a:p>
          <a:p>
            <a:pPr algn="l" rtl="0"/>
            <a:r>
              <a:rPr lang="en-US" sz="1600" dirty="0" smtClean="0"/>
              <a:t>Complement: 14 officers and 90 men </a:t>
            </a:r>
          </a:p>
          <a:p>
            <a:pPr algn="l" rtl="0"/>
            <a:r>
              <a:rPr lang="en-US" sz="1600" dirty="0" smtClean="0"/>
              <a:t>Armament: 8 × 20 mm </a:t>
            </a:r>
            <a:r>
              <a:rPr lang="en-US" sz="1600" dirty="0" err="1" smtClean="0"/>
              <a:t>Oerlikon</a:t>
            </a:r>
            <a:r>
              <a:rPr lang="en-US" sz="1600" dirty="0" smtClean="0"/>
              <a:t> for A/A </a:t>
            </a:r>
            <a:r>
              <a:rPr lang="en-US" sz="1600" dirty="0" err="1" smtClean="0"/>
              <a:t>defence</a:t>
            </a:r>
            <a:r>
              <a:rPr lang="en-US" sz="1600" dirty="0" smtClean="0"/>
              <a:t> on some ships  </a:t>
            </a:r>
            <a:endParaRPr lang="he-IL"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utonmodelboat.co.uk/history_images/clip_image018.jpg"/>
          <p:cNvPicPr>
            <a:picLocks noChangeAspect="1" noChangeArrowheads="1"/>
          </p:cNvPicPr>
          <p:nvPr/>
        </p:nvPicPr>
        <p:blipFill>
          <a:blip r:embed="rId3" cstate="print"/>
          <a:srcRect/>
          <a:stretch>
            <a:fillRect/>
          </a:stretch>
        </p:blipFill>
        <p:spPr bwMode="auto">
          <a:xfrm>
            <a:off x="395536" y="0"/>
            <a:ext cx="4896544" cy="2455899"/>
          </a:xfrm>
          <a:prstGeom prst="rect">
            <a:avLst/>
          </a:prstGeom>
          <a:noFill/>
        </p:spPr>
      </p:pic>
      <p:graphicFrame>
        <p:nvGraphicFramePr>
          <p:cNvPr id="3" name="טבלה 2"/>
          <p:cNvGraphicFramePr>
            <a:graphicFrameLocks noGrp="1"/>
          </p:cNvGraphicFramePr>
          <p:nvPr/>
        </p:nvGraphicFramePr>
        <p:xfrm>
          <a:off x="251520" y="2636912"/>
          <a:ext cx="8712968" cy="4089096"/>
        </p:xfrm>
        <a:graphic>
          <a:graphicData uri="http://schemas.openxmlformats.org/drawingml/2006/table">
            <a:tbl>
              <a:tblPr/>
              <a:tblGrid>
                <a:gridCol w="2147035">
                  <a:extLst>
                    <a:ext uri="{9D8B030D-6E8A-4147-A177-3AD203B41FA5}">
                      <a16:colId xmlns:a16="http://schemas.microsoft.com/office/drawing/2014/main" val="20000"/>
                    </a:ext>
                  </a:extLst>
                </a:gridCol>
                <a:gridCol w="6565933">
                  <a:extLst>
                    <a:ext uri="{9D8B030D-6E8A-4147-A177-3AD203B41FA5}">
                      <a16:colId xmlns:a16="http://schemas.microsoft.com/office/drawing/2014/main" val="20001"/>
                    </a:ext>
                  </a:extLst>
                </a:gridCol>
              </a:tblGrid>
              <a:tr h="239059">
                <a:tc gridSpan="2">
                  <a:txBody>
                    <a:bodyPr/>
                    <a:lstStyle/>
                    <a:p>
                      <a:pPr algn="ctr"/>
                      <a:r>
                        <a:rPr lang="en-US" sz="1200" b="1" dirty="0"/>
                        <a:t>UK Basic Type, LST (3)</a:t>
                      </a:r>
                      <a:endParaRPr lang="en-US" sz="1200" dirty="0"/>
                    </a:p>
                  </a:txBody>
                  <a:tcPr marL="59765" marR="59765" marT="29882" marB="29882" anchor="ctr">
                    <a:lnL>
                      <a:noFill/>
                    </a:lnL>
                    <a:lnR>
                      <a:noFill/>
                    </a:lnR>
                    <a:lnT>
                      <a:noFill/>
                    </a:lnT>
                    <a:lnB>
                      <a:noFill/>
                    </a:lnB>
                  </a:tcPr>
                </a:tc>
                <a:tc hMerge="1">
                  <a:txBody>
                    <a:bodyPr/>
                    <a:lstStyle/>
                    <a:p>
                      <a:pPr rtl="1"/>
                      <a:endParaRPr lang="he-IL"/>
                    </a:p>
                  </a:txBody>
                  <a:tcPr/>
                </a:tc>
                <a:extLst>
                  <a:ext uri="{0D108BD9-81ED-4DB2-BD59-A6C34878D82A}">
                    <a16:rowId xmlns:a16="http://schemas.microsoft.com/office/drawing/2014/main" val="10000"/>
                  </a:ext>
                </a:extLst>
              </a:tr>
              <a:tr h="239059">
                <a:tc>
                  <a:txBody>
                    <a:bodyPr/>
                    <a:lstStyle/>
                    <a:p>
                      <a:pPr algn="ctr"/>
                      <a:r>
                        <a:rPr lang="en-US" sz="1200"/>
                        <a:t>Displacement:</a:t>
                      </a:r>
                    </a:p>
                  </a:txBody>
                  <a:tcPr marL="59765" marR="59765" marT="29882" marB="29882" anchor="ctr">
                    <a:lnL>
                      <a:noFill/>
                    </a:lnL>
                    <a:lnR>
                      <a:noFill/>
                    </a:lnR>
                    <a:lnT>
                      <a:noFill/>
                    </a:lnT>
                    <a:lnB>
                      <a:noFill/>
                    </a:lnB>
                  </a:tcPr>
                </a:tc>
                <a:tc>
                  <a:txBody>
                    <a:bodyPr/>
                    <a:lstStyle/>
                    <a:p>
                      <a:pPr algn="ctr"/>
                      <a:r>
                        <a:rPr lang="en-US" sz="1200"/>
                        <a:t>2140 tons light, 4820 tons full load</a:t>
                      </a:r>
                    </a:p>
                  </a:txBody>
                  <a:tcPr marL="59765" marR="59765" marT="29882" marB="29882" anchor="ctr">
                    <a:lnL>
                      <a:noFill/>
                    </a:lnL>
                    <a:lnR>
                      <a:noFill/>
                    </a:lnR>
                    <a:lnT>
                      <a:noFill/>
                    </a:lnT>
                    <a:lnB>
                      <a:noFill/>
                    </a:lnB>
                  </a:tcPr>
                </a:tc>
                <a:extLst>
                  <a:ext uri="{0D108BD9-81ED-4DB2-BD59-A6C34878D82A}">
                    <a16:rowId xmlns:a16="http://schemas.microsoft.com/office/drawing/2014/main" val="10001"/>
                  </a:ext>
                </a:extLst>
              </a:tr>
              <a:tr h="418353">
                <a:tc>
                  <a:txBody>
                    <a:bodyPr/>
                    <a:lstStyle/>
                    <a:p>
                      <a:pPr algn="ctr"/>
                      <a:r>
                        <a:rPr lang="en-US" sz="1200"/>
                        <a:t>Dimensions:</a:t>
                      </a:r>
                    </a:p>
                  </a:txBody>
                  <a:tcPr marL="59765" marR="59765" marT="29882" marB="29882" anchor="ctr">
                    <a:lnL>
                      <a:noFill/>
                    </a:lnL>
                    <a:lnR>
                      <a:noFill/>
                    </a:lnR>
                    <a:lnT>
                      <a:noFill/>
                    </a:lnT>
                    <a:lnB>
                      <a:noFill/>
                    </a:lnB>
                  </a:tcPr>
                </a:tc>
                <a:tc>
                  <a:txBody>
                    <a:bodyPr/>
                    <a:lstStyle/>
                    <a:p>
                      <a:pPr algn="ctr"/>
                      <a:r>
                        <a:rPr lang="en-US" sz="1200"/>
                        <a:t>330 (pp.), 347.5 (oa) * 55.25 *4.55 (forward), 12 (max.) feet (Beaching draughts)</a:t>
                      </a:r>
                    </a:p>
                  </a:txBody>
                  <a:tcPr marL="59765" marR="59765" marT="29882" marB="29882" anchor="ctr">
                    <a:lnL>
                      <a:noFill/>
                    </a:lnL>
                    <a:lnR>
                      <a:noFill/>
                    </a:lnR>
                    <a:lnT>
                      <a:noFill/>
                    </a:lnT>
                    <a:lnB>
                      <a:noFill/>
                    </a:lnB>
                  </a:tcPr>
                </a:tc>
                <a:extLst>
                  <a:ext uri="{0D108BD9-81ED-4DB2-BD59-A6C34878D82A}">
                    <a16:rowId xmlns:a16="http://schemas.microsoft.com/office/drawing/2014/main" val="10002"/>
                  </a:ext>
                </a:extLst>
              </a:tr>
              <a:tr h="239059">
                <a:tc>
                  <a:txBody>
                    <a:bodyPr/>
                    <a:lstStyle/>
                    <a:p>
                      <a:pPr algn="ctr"/>
                      <a:r>
                        <a:rPr lang="en-US" sz="1200"/>
                        <a:t>Guns:</a:t>
                      </a:r>
                    </a:p>
                  </a:txBody>
                  <a:tcPr marL="59765" marR="59765" marT="29882" marB="29882" anchor="ctr">
                    <a:lnL>
                      <a:noFill/>
                    </a:lnL>
                    <a:lnR>
                      <a:noFill/>
                    </a:lnR>
                    <a:lnT>
                      <a:noFill/>
                    </a:lnT>
                    <a:lnB>
                      <a:noFill/>
                    </a:lnB>
                  </a:tcPr>
                </a:tc>
                <a:tc>
                  <a:txBody>
                    <a:bodyPr/>
                    <a:lstStyle/>
                    <a:p>
                      <a:pPr algn="ctr"/>
                      <a:r>
                        <a:rPr lang="en-US" sz="1200"/>
                        <a:t>8-20 mm. Oerlikon AA. (Not on Empire named ships)</a:t>
                      </a:r>
                    </a:p>
                  </a:txBody>
                  <a:tcPr marL="59765" marR="59765" marT="29882" marB="29882" anchor="ctr">
                    <a:lnL>
                      <a:noFill/>
                    </a:lnL>
                    <a:lnR>
                      <a:noFill/>
                    </a:lnR>
                    <a:lnT>
                      <a:noFill/>
                    </a:lnT>
                    <a:lnB>
                      <a:noFill/>
                    </a:lnB>
                  </a:tcPr>
                </a:tc>
                <a:extLst>
                  <a:ext uri="{0D108BD9-81ED-4DB2-BD59-A6C34878D82A}">
                    <a16:rowId xmlns:a16="http://schemas.microsoft.com/office/drawing/2014/main" val="10003"/>
                  </a:ext>
                </a:extLst>
              </a:tr>
              <a:tr h="418353">
                <a:tc>
                  <a:txBody>
                    <a:bodyPr/>
                    <a:lstStyle/>
                    <a:p>
                      <a:pPr algn="ctr"/>
                      <a:r>
                        <a:rPr lang="en-US" sz="1200"/>
                        <a:t>Machinery:</a:t>
                      </a:r>
                    </a:p>
                  </a:txBody>
                  <a:tcPr marL="59765" marR="59765" marT="29882" marB="29882" anchor="ctr">
                    <a:lnL>
                      <a:noFill/>
                    </a:lnL>
                    <a:lnR>
                      <a:noFill/>
                    </a:lnR>
                    <a:lnT>
                      <a:noFill/>
                    </a:lnT>
                    <a:lnB>
                      <a:noFill/>
                    </a:lnB>
                  </a:tcPr>
                </a:tc>
                <a:tc>
                  <a:txBody>
                    <a:bodyPr/>
                    <a:lstStyle/>
                    <a:p>
                      <a:pPr algn="ctr"/>
                      <a:r>
                        <a:rPr lang="en-US" sz="1200"/>
                        <a:t>Triple expansion, 2 shafts. IHP 5500=13kts (10 kts cruising)</a:t>
                      </a:r>
                    </a:p>
                  </a:txBody>
                  <a:tcPr marL="59765" marR="59765" marT="29882" marB="29882" anchor="ctr">
                    <a:lnL>
                      <a:noFill/>
                    </a:lnL>
                    <a:lnR>
                      <a:noFill/>
                    </a:lnR>
                    <a:lnT>
                      <a:noFill/>
                    </a:lnT>
                    <a:lnB>
                      <a:noFill/>
                    </a:lnB>
                  </a:tcPr>
                </a:tc>
                <a:extLst>
                  <a:ext uri="{0D108BD9-81ED-4DB2-BD59-A6C34878D82A}">
                    <a16:rowId xmlns:a16="http://schemas.microsoft.com/office/drawing/2014/main" val="10004"/>
                  </a:ext>
                </a:extLst>
              </a:tr>
              <a:tr h="239059">
                <a:tc>
                  <a:txBody>
                    <a:bodyPr/>
                    <a:lstStyle/>
                    <a:p>
                      <a:pPr algn="ctr"/>
                      <a:r>
                        <a:rPr lang="en-US" sz="1200"/>
                        <a:t>Boilers:</a:t>
                      </a:r>
                    </a:p>
                  </a:txBody>
                  <a:tcPr marL="59765" marR="59765" marT="29882" marB="29882" anchor="ctr">
                    <a:lnL>
                      <a:noFill/>
                    </a:lnL>
                    <a:lnR>
                      <a:noFill/>
                    </a:lnR>
                    <a:lnT>
                      <a:noFill/>
                    </a:lnT>
                    <a:lnB>
                      <a:noFill/>
                    </a:lnB>
                  </a:tcPr>
                </a:tc>
                <a:tc>
                  <a:txBody>
                    <a:bodyPr/>
                    <a:lstStyle/>
                    <a:p>
                      <a:pPr algn="ctr"/>
                      <a:r>
                        <a:rPr lang="en-US" sz="1200" dirty="0"/>
                        <a:t>2 Admiralty 3-drum type</a:t>
                      </a:r>
                    </a:p>
                  </a:txBody>
                  <a:tcPr marL="59765" marR="59765" marT="29882" marB="29882" anchor="ctr">
                    <a:lnL>
                      <a:noFill/>
                    </a:lnL>
                    <a:lnR>
                      <a:noFill/>
                    </a:lnR>
                    <a:lnT>
                      <a:noFill/>
                    </a:lnT>
                    <a:lnB>
                      <a:noFill/>
                    </a:lnB>
                  </a:tcPr>
                </a:tc>
                <a:extLst>
                  <a:ext uri="{0D108BD9-81ED-4DB2-BD59-A6C34878D82A}">
                    <a16:rowId xmlns:a16="http://schemas.microsoft.com/office/drawing/2014/main" val="10005"/>
                  </a:ext>
                </a:extLst>
              </a:tr>
              <a:tr h="239059">
                <a:tc>
                  <a:txBody>
                    <a:bodyPr/>
                    <a:lstStyle/>
                    <a:p>
                      <a:pPr algn="ctr"/>
                      <a:r>
                        <a:rPr lang="en-US" sz="1200"/>
                        <a:t>Oil fuel:</a:t>
                      </a:r>
                    </a:p>
                  </a:txBody>
                  <a:tcPr marL="59765" marR="59765" marT="29882" marB="29882" anchor="ctr">
                    <a:lnL>
                      <a:noFill/>
                    </a:lnL>
                    <a:lnR>
                      <a:noFill/>
                    </a:lnR>
                    <a:lnT>
                      <a:noFill/>
                    </a:lnT>
                    <a:lnB>
                      <a:noFill/>
                    </a:lnB>
                  </a:tcPr>
                </a:tc>
                <a:tc>
                  <a:txBody>
                    <a:bodyPr/>
                    <a:lstStyle/>
                    <a:p>
                      <a:pPr algn="ctr"/>
                      <a:r>
                        <a:rPr lang="en-US" sz="1200"/>
                        <a:t>1400 tons</a:t>
                      </a:r>
                    </a:p>
                  </a:txBody>
                  <a:tcPr marL="59765" marR="59765" marT="29882" marB="29882" anchor="ctr">
                    <a:lnL>
                      <a:noFill/>
                    </a:lnL>
                    <a:lnR>
                      <a:noFill/>
                    </a:lnR>
                    <a:lnT>
                      <a:noFill/>
                    </a:lnT>
                    <a:lnB>
                      <a:noFill/>
                    </a:lnB>
                  </a:tcPr>
                </a:tc>
                <a:extLst>
                  <a:ext uri="{0D108BD9-81ED-4DB2-BD59-A6C34878D82A}">
                    <a16:rowId xmlns:a16="http://schemas.microsoft.com/office/drawing/2014/main" val="10006"/>
                  </a:ext>
                </a:extLst>
              </a:tr>
              <a:tr h="239059">
                <a:tc>
                  <a:txBody>
                    <a:bodyPr/>
                    <a:lstStyle/>
                    <a:p>
                      <a:pPr algn="ctr"/>
                      <a:r>
                        <a:rPr lang="en-US" sz="1200"/>
                        <a:t>Complement:</a:t>
                      </a:r>
                    </a:p>
                  </a:txBody>
                  <a:tcPr marL="59765" marR="59765" marT="29882" marB="29882" anchor="ctr">
                    <a:lnL>
                      <a:noFill/>
                    </a:lnL>
                    <a:lnR>
                      <a:noFill/>
                    </a:lnR>
                    <a:lnT>
                      <a:noFill/>
                    </a:lnT>
                    <a:lnB>
                      <a:noFill/>
                    </a:lnB>
                  </a:tcPr>
                </a:tc>
                <a:tc>
                  <a:txBody>
                    <a:bodyPr/>
                    <a:lstStyle/>
                    <a:p>
                      <a:pPr algn="ctr"/>
                      <a:r>
                        <a:rPr lang="en-US" sz="1200"/>
                        <a:t>115 officers and ratings</a:t>
                      </a:r>
                    </a:p>
                  </a:txBody>
                  <a:tcPr marL="59765" marR="59765" marT="29882" marB="29882" anchor="ctr">
                    <a:lnL>
                      <a:noFill/>
                    </a:lnL>
                    <a:lnR>
                      <a:noFill/>
                    </a:lnR>
                    <a:lnT>
                      <a:noFill/>
                    </a:lnT>
                    <a:lnB>
                      <a:noFill/>
                    </a:lnB>
                  </a:tcPr>
                </a:tc>
                <a:extLst>
                  <a:ext uri="{0D108BD9-81ED-4DB2-BD59-A6C34878D82A}">
                    <a16:rowId xmlns:a16="http://schemas.microsoft.com/office/drawing/2014/main" val="10007"/>
                  </a:ext>
                </a:extLst>
              </a:tr>
              <a:tr h="239059">
                <a:tc>
                  <a:txBody>
                    <a:bodyPr/>
                    <a:lstStyle/>
                    <a:p>
                      <a:pPr algn="ctr"/>
                      <a:r>
                        <a:rPr lang="en-US" sz="1200"/>
                        <a:t>Could carry:</a:t>
                      </a:r>
                    </a:p>
                  </a:txBody>
                  <a:tcPr marL="59765" marR="59765" marT="29882" marB="29882" anchor="ctr">
                    <a:lnL>
                      <a:noFill/>
                    </a:lnL>
                    <a:lnR>
                      <a:noFill/>
                    </a:lnR>
                    <a:lnT>
                      <a:noFill/>
                    </a:lnT>
                    <a:lnB>
                      <a:noFill/>
                    </a:lnB>
                  </a:tcPr>
                </a:tc>
                <a:tc>
                  <a:txBody>
                    <a:bodyPr/>
                    <a:lstStyle/>
                    <a:p>
                      <a:pPr algn="ctr"/>
                      <a:r>
                        <a:rPr lang="fr-FR" sz="1200"/>
                        <a:t>10 tanks plus 15 vehicles</a:t>
                      </a:r>
                    </a:p>
                  </a:txBody>
                  <a:tcPr marL="59765" marR="59765" marT="29882" marB="29882" anchor="ctr">
                    <a:lnL>
                      <a:noFill/>
                    </a:lnL>
                    <a:lnR>
                      <a:noFill/>
                    </a:lnR>
                    <a:lnT>
                      <a:noFill/>
                    </a:lnT>
                    <a:lnB>
                      <a:noFill/>
                    </a:lnB>
                  </a:tcPr>
                </a:tc>
                <a:extLst>
                  <a:ext uri="{0D108BD9-81ED-4DB2-BD59-A6C34878D82A}">
                    <a16:rowId xmlns:a16="http://schemas.microsoft.com/office/drawing/2014/main" val="10008"/>
                  </a:ext>
                </a:extLst>
              </a:tr>
              <a:tr h="418353">
                <a:tc>
                  <a:txBody>
                    <a:bodyPr/>
                    <a:lstStyle/>
                    <a:p>
                      <a:pPr algn="ctr"/>
                      <a:r>
                        <a:rPr lang="en-US" sz="1200"/>
                        <a:t>Military load:</a:t>
                      </a:r>
                    </a:p>
                  </a:txBody>
                  <a:tcPr marL="59765" marR="59765" marT="29882" marB="29882" anchor="ctr">
                    <a:lnL>
                      <a:noFill/>
                    </a:lnL>
                    <a:lnR>
                      <a:noFill/>
                    </a:lnR>
                    <a:lnT>
                      <a:noFill/>
                    </a:lnT>
                    <a:lnB>
                      <a:noFill/>
                    </a:lnB>
                  </a:tcPr>
                </a:tc>
                <a:tc>
                  <a:txBody>
                    <a:bodyPr/>
                    <a:lstStyle/>
                    <a:p>
                      <a:pPr algn="ctr"/>
                      <a:r>
                        <a:rPr lang="en-US" sz="1200"/>
                        <a:t>168 troops, seven LCMs, eighteen 40 ton tanks and twenty seven trucks.</a:t>
                      </a:r>
                    </a:p>
                  </a:txBody>
                  <a:tcPr marL="59765" marR="59765" marT="29882" marB="29882" anchor="ctr">
                    <a:lnL>
                      <a:noFill/>
                    </a:lnL>
                    <a:lnR>
                      <a:noFill/>
                    </a:lnR>
                    <a:lnT>
                      <a:noFill/>
                    </a:lnT>
                    <a:lnB>
                      <a:noFill/>
                    </a:lnB>
                  </a:tcPr>
                </a:tc>
                <a:extLst>
                  <a:ext uri="{0D108BD9-81ED-4DB2-BD59-A6C34878D82A}">
                    <a16:rowId xmlns:a16="http://schemas.microsoft.com/office/drawing/2014/main" val="10009"/>
                  </a:ext>
                </a:extLst>
              </a:tr>
              <a:tr h="1135529">
                <a:tc gridSpan="2">
                  <a:txBody>
                    <a:bodyPr/>
                    <a:lstStyle/>
                    <a:p>
                      <a:pPr algn="ctr"/>
                      <a:r>
                        <a:rPr lang="en-US" sz="1200" dirty="0"/>
                        <a:t>All cargoes could be discharged through the bow door mechanism which was fitted with a 23 feet by 14 feet ramp.</a:t>
                      </a:r>
                      <a:br>
                        <a:rPr lang="en-US" sz="1200" dirty="0"/>
                      </a:br>
                      <a:r>
                        <a:rPr lang="en-US" sz="1200" dirty="0"/>
                        <a:t>Inside was a second ramp (50 feet by 11 feet) connecting the enclosed tank deck to the open upper deck.</a:t>
                      </a:r>
                      <a:br>
                        <a:rPr lang="en-US" sz="1200" dirty="0"/>
                      </a:br>
                      <a:r>
                        <a:rPr lang="en-US" sz="1200" dirty="0" smtClean="0"/>
                        <a:t> The </a:t>
                      </a:r>
                      <a:r>
                        <a:rPr lang="en-US" sz="1200" dirty="0"/>
                        <a:t>tank deck was 204 feet 6 inches long and 28 feet to 29 feet 6 inches wide.</a:t>
                      </a:r>
                    </a:p>
                  </a:txBody>
                  <a:tcPr marL="59765" marR="59765" marT="29882" marB="29882" anchor="ctr">
                    <a:lnL>
                      <a:noFill/>
                    </a:lnL>
                    <a:lnR>
                      <a:noFill/>
                    </a:lnR>
                    <a:lnT>
                      <a:noFill/>
                    </a:lnT>
                    <a:lnB>
                      <a:noFill/>
                    </a:lnB>
                  </a:tcPr>
                </a:tc>
                <a:tc hMerge="1">
                  <a:txBody>
                    <a:bodyPr/>
                    <a:lstStyle/>
                    <a:p>
                      <a:pPr rtl="1"/>
                      <a:endParaRPr lang="he-IL"/>
                    </a:p>
                  </a:txBody>
                  <a:tcPr/>
                </a:tc>
                <a:extLst>
                  <a:ext uri="{0D108BD9-81ED-4DB2-BD59-A6C34878D82A}">
                    <a16:rowId xmlns:a16="http://schemas.microsoft.com/office/drawing/2014/main" val="10010"/>
                  </a:ext>
                </a:extLst>
              </a:tr>
            </a:tbl>
          </a:graphicData>
        </a:graphic>
      </p:graphicFrame>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rgbClr val="0000AF"/>
                </a:solidFill>
                <a:effectLst/>
                <a:latin typeface="Arial" pitchFamily="34" charset="0"/>
                <a:cs typeface="Arial" pitchFamily="34" charset="0"/>
              </a:rPr>
              <a:t/>
            </a:r>
            <a:br>
              <a:rPr kumimoji="0" lang="he-IL" sz="1800" b="0" i="0" u="none" strike="noStrike" cap="none" normalizeH="0" baseline="0" smtClean="0">
                <a:ln>
                  <a:noFill/>
                </a:ln>
                <a:solidFill>
                  <a:srgbClr val="0000AF"/>
                </a:solidFill>
                <a:effectLst/>
                <a:latin typeface="Arial" pitchFamily="34" charset="0"/>
                <a:cs typeface="Arial" pitchFamily="34" charset="0"/>
              </a:rPr>
            </a:br>
            <a:r>
              <a:rPr kumimoji="0" lang="he-IL" sz="1800" b="0" i="0" u="none" strike="noStrike" cap="none" normalizeH="0" baseline="0" smtClean="0">
                <a:ln>
                  <a:noFill/>
                </a:ln>
                <a:solidFill>
                  <a:srgbClr val="0000AF"/>
                </a:solidFill>
                <a:effectLst/>
                <a:latin typeface="Arial" pitchFamily="34" charset="0"/>
                <a:cs typeface="Arial" pitchFamily="34" charset="0"/>
              </a:rPr>
              <a:t/>
            </a:r>
            <a:br>
              <a:rPr kumimoji="0" lang="he-IL" sz="1800" b="0" i="0" u="none" strike="noStrike" cap="none" normalizeH="0" baseline="0" smtClean="0">
                <a:ln>
                  <a:noFill/>
                </a:ln>
                <a:solidFill>
                  <a:srgbClr val="0000AF"/>
                </a:solidFill>
                <a:effectLst/>
                <a:latin typeface="Arial" pitchFamily="34" charset="0"/>
                <a:cs typeface="Arial" pitchFamily="34" charset="0"/>
              </a:rPr>
            </a:b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תמונה 1" descr="Mediterranean Fleet escorting the Roya 0Yacht.jpg"/>
          <p:cNvPicPr>
            <a:picLocks noChangeAspect="1"/>
          </p:cNvPicPr>
          <p:nvPr/>
        </p:nvPicPr>
        <p:blipFill>
          <a:blip r:embed="rId3" cstate="print"/>
          <a:stretch>
            <a:fillRect/>
          </a:stretch>
        </p:blipFill>
        <p:spPr>
          <a:xfrm>
            <a:off x="-1016" y="0"/>
            <a:ext cx="9145016" cy="547260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תמונה 61" descr="PAL PATROL 02.jpg"/>
          <p:cNvPicPr>
            <a:picLocks noChangeAspect="1"/>
          </p:cNvPicPr>
          <p:nvPr/>
        </p:nvPicPr>
        <p:blipFill>
          <a:blip r:embed="rId3" cstate="print">
            <a:lum bright="28000"/>
          </a:blip>
          <a:stretch>
            <a:fillRect/>
          </a:stretch>
        </p:blipFill>
        <p:spPr>
          <a:xfrm>
            <a:off x="4139952" y="556292"/>
            <a:ext cx="5004048" cy="6301708"/>
          </a:xfrm>
          <a:prstGeom prst="rect">
            <a:avLst/>
          </a:prstGeom>
        </p:spPr>
      </p:pic>
      <p:sp>
        <p:nvSpPr>
          <p:cNvPr id="2" name="TextBox 1"/>
          <p:cNvSpPr txBox="1"/>
          <p:nvPr/>
        </p:nvSpPr>
        <p:spPr>
          <a:xfrm>
            <a:off x="323528" y="908720"/>
            <a:ext cx="1728192" cy="307777"/>
          </a:xfrm>
          <a:prstGeom prst="rect">
            <a:avLst/>
          </a:prstGeom>
          <a:noFill/>
        </p:spPr>
        <p:txBody>
          <a:bodyPr wrap="square" rtlCol="1">
            <a:spAutoFit/>
          </a:bodyPr>
          <a:lstStyle/>
          <a:p>
            <a:pPr algn="l" rtl="0"/>
            <a:r>
              <a:rPr lang="en-US" sz="1400" b="1" dirty="0" smtClean="0"/>
              <a:t>2   </a:t>
            </a:r>
            <a:r>
              <a:rPr lang="en-GB" sz="1400" b="1" dirty="0" smtClean="0">
                <a:hlinkClick r:id="rId4" action="ppaction://hlinksldjump"/>
              </a:rPr>
              <a:t>H</a:t>
            </a:r>
            <a:r>
              <a:rPr lang="en-US" sz="1400" b="1" dirty="0" smtClean="0">
                <a:hlinkClick r:id="rId4" action="ppaction://hlinksldjump"/>
              </a:rPr>
              <a:t>ms</a:t>
            </a:r>
            <a:r>
              <a:rPr lang="en-GB" sz="1400" b="1" dirty="0" smtClean="0">
                <a:hlinkClick r:id="rId4" action="ppaction://hlinksldjump"/>
              </a:rPr>
              <a:t> Brissenden</a:t>
            </a:r>
            <a:endParaRPr lang="he-IL" sz="1400" b="1" dirty="0"/>
          </a:p>
        </p:txBody>
      </p:sp>
      <p:sp>
        <p:nvSpPr>
          <p:cNvPr id="5" name="TextBox 4"/>
          <p:cNvSpPr txBox="1"/>
          <p:nvPr/>
        </p:nvSpPr>
        <p:spPr>
          <a:xfrm>
            <a:off x="4355976" y="1628800"/>
            <a:ext cx="576064" cy="307777"/>
          </a:xfrm>
          <a:prstGeom prst="rect">
            <a:avLst/>
          </a:prstGeom>
          <a:noFill/>
        </p:spPr>
        <p:txBody>
          <a:bodyPr wrap="square" rtlCol="1">
            <a:spAutoFit/>
          </a:bodyPr>
          <a:lstStyle/>
          <a:p>
            <a:r>
              <a:rPr lang="en-US" sz="1400" b="1" dirty="0" smtClean="0"/>
              <a:t>R 29</a:t>
            </a:r>
            <a:endParaRPr lang="he-IL" sz="1400" dirty="0"/>
          </a:p>
        </p:txBody>
      </p:sp>
      <p:sp>
        <p:nvSpPr>
          <p:cNvPr id="6" name="TextBox 5"/>
          <p:cNvSpPr txBox="1"/>
          <p:nvPr/>
        </p:nvSpPr>
        <p:spPr>
          <a:xfrm>
            <a:off x="251520" y="3068960"/>
            <a:ext cx="1872208" cy="307777"/>
          </a:xfrm>
          <a:prstGeom prst="rect">
            <a:avLst/>
          </a:prstGeom>
          <a:noFill/>
        </p:spPr>
        <p:txBody>
          <a:bodyPr wrap="square" rtlCol="1">
            <a:spAutoFit/>
          </a:bodyPr>
          <a:lstStyle/>
          <a:p>
            <a:pPr algn="l" rtl="0"/>
            <a:r>
              <a:rPr lang="he-IL" sz="1400" b="1" dirty="0" smtClean="0"/>
              <a:t>8 </a:t>
            </a:r>
            <a:r>
              <a:rPr lang="en-US" sz="1400" b="1" dirty="0" smtClean="0"/>
              <a:t>   </a:t>
            </a:r>
            <a:r>
              <a:rPr lang="en-US" sz="1400" b="1" dirty="0" err="1" smtClean="0">
                <a:hlinkClick r:id="" action="ppaction://noaction"/>
              </a:rPr>
              <a:t>Hms</a:t>
            </a:r>
            <a:r>
              <a:rPr lang="en-US" sz="1400" b="1" dirty="0" smtClean="0">
                <a:hlinkClick r:id="" action="ppaction://noaction"/>
              </a:rPr>
              <a:t> </a:t>
            </a:r>
            <a:r>
              <a:rPr lang="en-US" sz="1400" b="1" i="1" dirty="0" smtClean="0">
                <a:hlinkClick r:id="" action="ppaction://noaction"/>
              </a:rPr>
              <a:t>Chivalrous</a:t>
            </a:r>
            <a:endParaRPr lang="he-IL" sz="1400" dirty="0"/>
          </a:p>
        </p:txBody>
      </p:sp>
      <p:sp>
        <p:nvSpPr>
          <p:cNvPr id="8" name="TextBox 7"/>
          <p:cNvSpPr txBox="1"/>
          <p:nvPr/>
        </p:nvSpPr>
        <p:spPr>
          <a:xfrm>
            <a:off x="251520" y="1628800"/>
            <a:ext cx="1656184" cy="307777"/>
          </a:xfrm>
          <a:prstGeom prst="rect">
            <a:avLst/>
          </a:prstGeom>
          <a:noFill/>
        </p:spPr>
        <p:txBody>
          <a:bodyPr wrap="square" rtlCol="1">
            <a:spAutoFit/>
          </a:bodyPr>
          <a:lstStyle/>
          <a:p>
            <a:pPr algn="l" rtl="0"/>
            <a:r>
              <a:rPr lang="he-IL" sz="1400" b="1" dirty="0" smtClean="0"/>
              <a:t>  4 </a:t>
            </a:r>
            <a:r>
              <a:rPr lang="en-US" sz="1400" b="1" dirty="0" err="1" smtClean="0">
                <a:hlinkClick r:id="rId5" action="ppaction://hlinksldjump"/>
              </a:rPr>
              <a:t>Hms</a:t>
            </a:r>
            <a:r>
              <a:rPr lang="en-US" sz="1400" b="1" dirty="0" smtClean="0">
                <a:hlinkClick r:id="rId5" action="ppaction://hlinksldjump"/>
              </a:rPr>
              <a:t> Charity</a:t>
            </a:r>
            <a:endParaRPr lang="he-IL" sz="1400" dirty="0"/>
          </a:p>
        </p:txBody>
      </p:sp>
      <p:sp>
        <p:nvSpPr>
          <p:cNvPr id="9" name="TextBox 8"/>
          <p:cNvSpPr txBox="1"/>
          <p:nvPr/>
        </p:nvSpPr>
        <p:spPr>
          <a:xfrm>
            <a:off x="323528" y="1988840"/>
            <a:ext cx="1656184" cy="307777"/>
          </a:xfrm>
          <a:prstGeom prst="rect">
            <a:avLst/>
          </a:prstGeom>
          <a:noFill/>
        </p:spPr>
        <p:txBody>
          <a:bodyPr wrap="square" rtlCol="1">
            <a:spAutoFit/>
          </a:bodyPr>
          <a:lstStyle/>
          <a:p>
            <a:pPr algn="l" rtl="0"/>
            <a:r>
              <a:rPr lang="he-IL" sz="1400" b="1" dirty="0" smtClean="0"/>
              <a:t>5</a:t>
            </a:r>
            <a:r>
              <a:rPr lang="en-US" sz="1400" b="1" dirty="0" smtClean="0"/>
              <a:t> </a:t>
            </a:r>
            <a:r>
              <a:rPr lang="he-IL" sz="1400" b="1" dirty="0" smtClean="0"/>
              <a:t> </a:t>
            </a:r>
            <a:r>
              <a:rPr lang="en-US" sz="1400" b="1" dirty="0" err="1" smtClean="0">
                <a:hlinkClick r:id="" action="ppaction://noaction"/>
              </a:rPr>
              <a:t>Hms</a:t>
            </a:r>
            <a:r>
              <a:rPr lang="en-US" sz="1400" b="1" dirty="0" smtClean="0">
                <a:hlinkClick r:id="" action="ppaction://noaction"/>
              </a:rPr>
              <a:t> </a:t>
            </a:r>
            <a:r>
              <a:rPr lang="en-US" sz="1400" b="1" i="1" dirty="0" err="1" smtClean="0">
                <a:hlinkClick r:id="" action="ppaction://noaction"/>
              </a:rPr>
              <a:t>Chequers</a:t>
            </a:r>
            <a:r>
              <a:rPr lang="he-IL" sz="1400" b="1" dirty="0" smtClean="0"/>
              <a:t> </a:t>
            </a:r>
            <a:endParaRPr lang="he-IL" sz="1400" dirty="0"/>
          </a:p>
        </p:txBody>
      </p:sp>
      <p:sp>
        <p:nvSpPr>
          <p:cNvPr id="10" name="TextBox 9"/>
          <p:cNvSpPr txBox="1"/>
          <p:nvPr/>
        </p:nvSpPr>
        <p:spPr>
          <a:xfrm>
            <a:off x="323528" y="2348880"/>
            <a:ext cx="1656184" cy="307777"/>
          </a:xfrm>
          <a:prstGeom prst="rect">
            <a:avLst/>
          </a:prstGeom>
          <a:noFill/>
        </p:spPr>
        <p:txBody>
          <a:bodyPr wrap="square" rtlCol="1">
            <a:spAutoFit/>
          </a:bodyPr>
          <a:lstStyle/>
          <a:p>
            <a:pPr algn="l" rtl="0"/>
            <a:r>
              <a:rPr lang="he-IL" sz="1400" b="1" dirty="0" smtClean="0"/>
              <a:t>6</a:t>
            </a:r>
            <a:r>
              <a:rPr lang="en-US" sz="1400" b="1" dirty="0" smtClean="0"/>
              <a:t> </a:t>
            </a:r>
            <a:r>
              <a:rPr lang="he-IL" sz="1400" b="1" dirty="0" smtClean="0"/>
              <a:t>  </a:t>
            </a:r>
            <a:r>
              <a:rPr lang="en-US" sz="1400" b="1" dirty="0" err="1" smtClean="0">
                <a:hlinkClick r:id="" action="ppaction://noaction"/>
              </a:rPr>
              <a:t>Hms</a:t>
            </a:r>
            <a:r>
              <a:rPr lang="en-US" sz="1400" b="1" dirty="0" smtClean="0">
                <a:hlinkClick r:id="" action="ppaction://noaction"/>
              </a:rPr>
              <a:t> Cheviot</a:t>
            </a:r>
            <a:r>
              <a:rPr lang="he-IL" sz="1400" b="1" dirty="0" smtClean="0"/>
              <a:t> </a:t>
            </a:r>
            <a:endParaRPr lang="he-IL" sz="1400" dirty="0"/>
          </a:p>
        </p:txBody>
      </p:sp>
      <p:sp>
        <p:nvSpPr>
          <p:cNvPr id="12" name="TextBox 11"/>
          <p:cNvSpPr txBox="1"/>
          <p:nvPr/>
        </p:nvSpPr>
        <p:spPr>
          <a:xfrm>
            <a:off x="179512" y="260648"/>
            <a:ext cx="8640960" cy="246221"/>
          </a:xfrm>
          <a:prstGeom prst="rect">
            <a:avLst/>
          </a:prstGeom>
          <a:solidFill>
            <a:schemeClr val="accent6">
              <a:lumMod val="75000"/>
            </a:schemeClr>
          </a:solidFill>
        </p:spPr>
        <p:txBody>
          <a:bodyPr wrap="square" rtlCol="1">
            <a:spAutoFit/>
          </a:bodyPr>
          <a:lstStyle/>
          <a:p>
            <a:r>
              <a:rPr lang="en-US" sz="1000" dirty="0" smtClean="0"/>
              <a:t>--</a:t>
            </a:r>
            <a:endParaRPr lang="he-IL" sz="1000" dirty="0"/>
          </a:p>
        </p:txBody>
      </p:sp>
      <p:sp>
        <p:nvSpPr>
          <p:cNvPr id="15" name="TextBox 14"/>
          <p:cNvSpPr txBox="1"/>
          <p:nvPr/>
        </p:nvSpPr>
        <p:spPr>
          <a:xfrm>
            <a:off x="251520" y="3429000"/>
            <a:ext cx="1872208" cy="307777"/>
          </a:xfrm>
          <a:prstGeom prst="rect">
            <a:avLst/>
          </a:prstGeom>
          <a:noFill/>
        </p:spPr>
        <p:txBody>
          <a:bodyPr wrap="square" rtlCol="1">
            <a:spAutoFit/>
          </a:bodyPr>
          <a:lstStyle/>
          <a:p>
            <a:pPr algn="l" rtl="0"/>
            <a:r>
              <a:rPr lang="he-IL" sz="1400" b="1" dirty="0" smtClean="0"/>
              <a:t>9 </a:t>
            </a:r>
            <a:r>
              <a:rPr lang="en-US" sz="1400" b="1" dirty="0" smtClean="0"/>
              <a:t>   </a:t>
            </a:r>
            <a:r>
              <a:rPr lang="en-US" sz="1400" b="1" dirty="0" err="1" smtClean="0">
                <a:hlinkClick r:id="" action="ppaction://noaction"/>
              </a:rPr>
              <a:t>Hms</a:t>
            </a:r>
            <a:r>
              <a:rPr lang="en-US" sz="1400" b="1" dirty="0" smtClean="0">
                <a:hlinkClick r:id="" action="ppaction://noaction"/>
              </a:rPr>
              <a:t> </a:t>
            </a:r>
            <a:r>
              <a:rPr lang="en-US" sz="1400" b="1" i="1" dirty="0" smtClean="0">
                <a:hlinkClick r:id="" action="ppaction://noaction"/>
              </a:rPr>
              <a:t>Childers</a:t>
            </a:r>
            <a:endParaRPr lang="he-IL" sz="1400" dirty="0"/>
          </a:p>
        </p:txBody>
      </p:sp>
      <p:sp>
        <p:nvSpPr>
          <p:cNvPr id="16" name="TextBox 15"/>
          <p:cNvSpPr txBox="1"/>
          <p:nvPr/>
        </p:nvSpPr>
        <p:spPr>
          <a:xfrm>
            <a:off x="107504" y="3789040"/>
            <a:ext cx="1872208" cy="307777"/>
          </a:xfrm>
          <a:prstGeom prst="rect">
            <a:avLst/>
          </a:prstGeom>
          <a:noFill/>
        </p:spPr>
        <p:txBody>
          <a:bodyPr wrap="square" rtlCol="1">
            <a:spAutoFit/>
          </a:bodyPr>
          <a:lstStyle/>
          <a:p>
            <a:pPr algn="l" rtl="0"/>
            <a:r>
              <a:rPr lang="he-IL" sz="1400" b="1" dirty="0" smtClean="0"/>
              <a:t>10 </a:t>
            </a:r>
            <a:r>
              <a:rPr lang="en-US" sz="1400" b="1" dirty="0" smtClean="0"/>
              <a:t>   </a:t>
            </a:r>
            <a:r>
              <a:rPr lang="en-US" sz="1400" b="1" dirty="0" err="1" smtClean="0">
                <a:hlinkClick r:id="" action="ppaction://noaction"/>
              </a:rPr>
              <a:t>Hms</a:t>
            </a:r>
            <a:r>
              <a:rPr lang="en-US" sz="1400" b="1" dirty="0" smtClean="0">
                <a:hlinkClick r:id="" action="ppaction://noaction"/>
              </a:rPr>
              <a:t> </a:t>
            </a:r>
            <a:r>
              <a:rPr lang="en-US" sz="1400" b="1" i="1" dirty="0" smtClean="0">
                <a:hlinkClick r:id="" action="ppaction://noaction"/>
              </a:rPr>
              <a:t>Chieftain</a:t>
            </a:r>
            <a:endParaRPr lang="he-IL" sz="1400" dirty="0"/>
          </a:p>
        </p:txBody>
      </p:sp>
      <p:sp>
        <p:nvSpPr>
          <p:cNvPr id="17" name="TextBox 16"/>
          <p:cNvSpPr txBox="1"/>
          <p:nvPr/>
        </p:nvSpPr>
        <p:spPr>
          <a:xfrm>
            <a:off x="179512" y="4149080"/>
            <a:ext cx="1872208" cy="307777"/>
          </a:xfrm>
          <a:prstGeom prst="rect">
            <a:avLst/>
          </a:prstGeom>
          <a:noFill/>
        </p:spPr>
        <p:txBody>
          <a:bodyPr wrap="square" rtlCol="1">
            <a:spAutoFit/>
          </a:bodyPr>
          <a:lstStyle/>
          <a:p>
            <a:pPr algn="l" rtl="0"/>
            <a:r>
              <a:rPr lang="he-IL" sz="1400" b="1" dirty="0" smtClean="0"/>
              <a:t>11</a:t>
            </a:r>
            <a:r>
              <a:rPr lang="en-US" sz="1400" b="1" dirty="0" smtClean="0"/>
              <a:t>  </a:t>
            </a:r>
            <a:r>
              <a:rPr lang="he-IL" sz="1400" b="1" dirty="0" smtClean="0"/>
              <a:t> </a:t>
            </a:r>
            <a:r>
              <a:rPr lang="en-US" sz="1400" b="1" dirty="0" err="1" smtClean="0">
                <a:hlinkClick r:id="" action="ppaction://noaction"/>
              </a:rPr>
              <a:t>Hms</a:t>
            </a:r>
            <a:r>
              <a:rPr lang="en-US" sz="1400" b="1" dirty="0" smtClean="0">
                <a:hlinkClick r:id="" action="ppaction://noaction"/>
              </a:rPr>
              <a:t> </a:t>
            </a:r>
            <a:r>
              <a:rPr lang="en-US" sz="1400" b="1" i="1" dirty="0" err="1" smtClean="0">
                <a:hlinkClick r:id="" action="ppaction://noaction"/>
              </a:rPr>
              <a:t>Espiegle</a:t>
            </a:r>
            <a:endParaRPr lang="he-IL" sz="1400" dirty="0"/>
          </a:p>
        </p:txBody>
      </p:sp>
      <p:sp>
        <p:nvSpPr>
          <p:cNvPr id="18" name="TextBox 17"/>
          <p:cNvSpPr txBox="1"/>
          <p:nvPr/>
        </p:nvSpPr>
        <p:spPr>
          <a:xfrm>
            <a:off x="179512" y="4509120"/>
            <a:ext cx="1872208" cy="307777"/>
          </a:xfrm>
          <a:prstGeom prst="rect">
            <a:avLst/>
          </a:prstGeom>
          <a:noFill/>
        </p:spPr>
        <p:txBody>
          <a:bodyPr wrap="square" rtlCol="1">
            <a:spAutoFit/>
          </a:bodyPr>
          <a:lstStyle/>
          <a:p>
            <a:pPr algn="l" rtl="0"/>
            <a:r>
              <a:rPr lang="he-IL" sz="1400" b="1" dirty="0" smtClean="0"/>
              <a:t>12</a:t>
            </a:r>
            <a:r>
              <a:rPr lang="en-US" sz="1400" b="1" dirty="0" smtClean="0"/>
              <a:t>   </a:t>
            </a:r>
            <a:r>
              <a:rPr lang="en-US" sz="1400" b="1" dirty="0" err="1" smtClean="0">
                <a:hlinkClick r:id="" action="ppaction://noaction"/>
              </a:rPr>
              <a:t>Hms</a:t>
            </a:r>
            <a:r>
              <a:rPr lang="en-US" sz="1400" b="1" dirty="0" smtClean="0">
                <a:hlinkClick r:id="" action="ppaction://noaction"/>
              </a:rPr>
              <a:t> </a:t>
            </a:r>
            <a:r>
              <a:rPr lang="en-US" sz="1400" b="1" i="1" dirty="0" smtClean="0">
                <a:hlinkClick r:id="" action="ppaction://noaction"/>
              </a:rPr>
              <a:t>Haydon</a:t>
            </a:r>
            <a:endParaRPr lang="he-IL" sz="1400" dirty="0"/>
          </a:p>
        </p:txBody>
      </p:sp>
      <p:sp>
        <p:nvSpPr>
          <p:cNvPr id="21" name="TextBox 20"/>
          <p:cNvSpPr txBox="1"/>
          <p:nvPr/>
        </p:nvSpPr>
        <p:spPr>
          <a:xfrm>
            <a:off x="2915816" y="1268760"/>
            <a:ext cx="1008112" cy="307777"/>
          </a:xfrm>
          <a:prstGeom prst="rect">
            <a:avLst/>
          </a:prstGeom>
          <a:noFill/>
        </p:spPr>
        <p:txBody>
          <a:bodyPr wrap="square" rtlCol="1">
            <a:spAutoFit/>
          </a:bodyPr>
          <a:lstStyle/>
          <a:p>
            <a:pPr algn="ctr"/>
            <a:r>
              <a:rPr lang="en-US" sz="1400" dirty="0" smtClean="0"/>
              <a:t>Destroyer</a:t>
            </a:r>
          </a:p>
        </p:txBody>
      </p:sp>
      <p:sp>
        <p:nvSpPr>
          <p:cNvPr id="23" name="TextBox 22"/>
          <p:cNvSpPr txBox="1"/>
          <p:nvPr/>
        </p:nvSpPr>
        <p:spPr>
          <a:xfrm>
            <a:off x="4499992" y="6453336"/>
            <a:ext cx="3456384" cy="307777"/>
          </a:xfrm>
          <a:prstGeom prst="rect">
            <a:avLst/>
          </a:prstGeom>
          <a:noFill/>
        </p:spPr>
        <p:txBody>
          <a:bodyPr wrap="square" rtlCol="1">
            <a:spAutoFit/>
          </a:bodyPr>
          <a:lstStyle/>
          <a:p>
            <a:r>
              <a:rPr lang="he-IL" sz="1400" dirty="0" smtClean="0"/>
              <a:t>במצגת – הקש על הדגל כדי לחזור לתפריט זה</a:t>
            </a:r>
            <a:endParaRPr lang="he-IL" sz="1400" dirty="0"/>
          </a:p>
        </p:txBody>
      </p:sp>
      <p:sp>
        <p:nvSpPr>
          <p:cNvPr id="25" name="TextBox 24"/>
          <p:cNvSpPr txBox="1"/>
          <p:nvPr/>
        </p:nvSpPr>
        <p:spPr>
          <a:xfrm>
            <a:off x="2915816" y="2348880"/>
            <a:ext cx="1080120" cy="307777"/>
          </a:xfrm>
          <a:prstGeom prst="rect">
            <a:avLst/>
          </a:prstGeom>
          <a:noFill/>
        </p:spPr>
        <p:txBody>
          <a:bodyPr wrap="square" rtlCol="1">
            <a:spAutoFit/>
          </a:bodyPr>
          <a:lstStyle/>
          <a:p>
            <a:pPr algn="ctr"/>
            <a:r>
              <a:rPr lang="en-US" sz="1400" dirty="0" smtClean="0"/>
              <a:t>Destroyer</a:t>
            </a:r>
          </a:p>
        </p:txBody>
      </p:sp>
      <p:sp>
        <p:nvSpPr>
          <p:cNvPr id="26" name="TextBox 25"/>
          <p:cNvSpPr txBox="1"/>
          <p:nvPr/>
        </p:nvSpPr>
        <p:spPr>
          <a:xfrm>
            <a:off x="2915816" y="908720"/>
            <a:ext cx="1080120" cy="307777"/>
          </a:xfrm>
          <a:prstGeom prst="rect">
            <a:avLst/>
          </a:prstGeom>
          <a:noFill/>
        </p:spPr>
        <p:txBody>
          <a:bodyPr wrap="square" rtlCol="1">
            <a:spAutoFit/>
          </a:bodyPr>
          <a:lstStyle/>
          <a:p>
            <a:pPr algn="ctr"/>
            <a:r>
              <a:rPr lang="en-US" sz="1400" dirty="0" smtClean="0"/>
              <a:t>Destroyer</a:t>
            </a:r>
          </a:p>
        </p:txBody>
      </p:sp>
      <p:pic>
        <p:nvPicPr>
          <p:cNvPr id="27" name="תמונה 26" descr="rn_1.gif">
            <a:hlinkClick r:id="rId6" action="ppaction://hlinksldjump"/>
          </p:cNvPr>
          <p:cNvPicPr>
            <a:picLocks noChangeAspect="1"/>
          </p:cNvPicPr>
          <p:nvPr/>
        </p:nvPicPr>
        <p:blipFill>
          <a:blip r:embed="rId7" cstate="print"/>
          <a:stretch>
            <a:fillRect/>
          </a:stretch>
        </p:blipFill>
        <p:spPr>
          <a:xfrm>
            <a:off x="8100392" y="6237312"/>
            <a:ext cx="714375" cy="476250"/>
          </a:xfrm>
          <a:prstGeom prst="rect">
            <a:avLst/>
          </a:prstGeom>
        </p:spPr>
      </p:pic>
      <p:sp>
        <p:nvSpPr>
          <p:cNvPr id="24" name="TextBox 23"/>
          <p:cNvSpPr txBox="1"/>
          <p:nvPr/>
        </p:nvSpPr>
        <p:spPr>
          <a:xfrm>
            <a:off x="2915816" y="1628800"/>
            <a:ext cx="1080120" cy="307777"/>
          </a:xfrm>
          <a:prstGeom prst="rect">
            <a:avLst/>
          </a:prstGeom>
          <a:noFill/>
        </p:spPr>
        <p:txBody>
          <a:bodyPr wrap="square" rtlCol="1">
            <a:spAutoFit/>
          </a:bodyPr>
          <a:lstStyle/>
          <a:p>
            <a:pPr algn="ctr"/>
            <a:r>
              <a:rPr lang="en-US" sz="1400" dirty="0" smtClean="0"/>
              <a:t>Destroyer</a:t>
            </a:r>
          </a:p>
        </p:txBody>
      </p:sp>
      <p:sp>
        <p:nvSpPr>
          <p:cNvPr id="28" name="TextBox 27"/>
          <p:cNvSpPr txBox="1"/>
          <p:nvPr/>
        </p:nvSpPr>
        <p:spPr>
          <a:xfrm>
            <a:off x="4355976" y="1988840"/>
            <a:ext cx="576064" cy="307777"/>
          </a:xfrm>
          <a:prstGeom prst="rect">
            <a:avLst/>
          </a:prstGeom>
          <a:noFill/>
        </p:spPr>
        <p:txBody>
          <a:bodyPr wrap="square" rtlCol="1">
            <a:spAutoFit/>
          </a:bodyPr>
          <a:lstStyle/>
          <a:p>
            <a:r>
              <a:rPr lang="en-GB" sz="1400" b="1" dirty="0" smtClean="0"/>
              <a:t>R 61</a:t>
            </a:r>
            <a:endParaRPr lang="he-IL" sz="1400" dirty="0"/>
          </a:p>
        </p:txBody>
      </p:sp>
      <p:sp>
        <p:nvSpPr>
          <p:cNvPr id="29" name="TextBox 28"/>
          <p:cNvSpPr txBox="1"/>
          <p:nvPr/>
        </p:nvSpPr>
        <p:spPr>
          <a:xfrm>
            <a:off x="4427984" y="908720"/>
            <a:ext cx="504056" cy="307777"/>
          </a:xfrm>
          <a:prstGeom prst="rect">
            <a:avLst/>
          </a:prstGeom>
          <a:noFill/>
        </p:spPr>
        <p:txBody>
          <a:bodyPr wrap="square" rtlCol="1">
            <a:spAutoFit/>
          </a:bodyPr>
          <a:lstStyle/>
          <a:p>
            <a:r>
              <a:rPr lang="en-GB" sz="1400" b="1" dirty="0" smtClean="0"/>
              <a:t>L 79</a:t>
            </a:r>
            <a:endParaRPr lang="he-IL" sz="1400" dirty="0"/>
          </a:p>
        </p:txBody>
      </p:sp>
      <p:sp>
        <p:nvSpPr>
          <p:cNvPr id="30" name="TextBox 29"/>
          <p:cNvSpPr txBox="1"/>
          <p:nvPr/>
        </p:nvSpPr>
        <p:spPr>
          <a:xfrm>
            <a:off x="4355976" y="2348880"/>
            <a:ext cx="576064" cy="307777"/>
          </a:xfrm>
          <a:prstGeom prst="rect">
            <a:avLst/>
          </a:prstGeom>
          <a:noFill/>
        </p:spPr>
        <p:txBody>
          <a:bodyPr wrap="square" rtlCol="1">
            <a:spAutoFit/>
          </a:bodyPr>
          <a:lstStyle/>
          <a:p>
            <a:r>
              <a:rPr lang="en-US" sz="1400" b="1" dirty="0" smtClean="0"/>
              <a:t>R 90</a:t>
            </a:r>
            <a:endParaRPr lang="he-IL" sz="1400" dirty="0"/>
          </a:p>
        </p:txBody>
      </p:sp>
      <p:sp>
        <p:nvSpPr>
          <p:cNvPr id="31" name="TextBox 30"/>
          <p:cNvSpPr txBox="1"/>
          <p:nvPr/>
        </p:nvSpPr>
        <p:spPr>
          <a:xfrm>
            <a:off x="4355976" y="3068960"/>
            <a:ext cx="576064" cy="307777"/>
          </a:xfrm>
          <a:prstGeom prst="rect">
            <a:avLst/>
          </a:prstGeom>
          <a:noFill/>
        </p:spPr>
        <p:txBody>
          <a:bodyPr wrap="square" rtlCol="1">
            <a:spAutoFit/>
          </a:bodyPr>
          <a:lstStyle/>
          <a:p>
            <a:r>
              <a:rPr lang="en-US" sz="1400" b="1" dirty="0" smtClean="0"/>
              <a:t>R 21</a:t>
            </a:r>
            <a:endParaRPr lang="he-IL" sz="1400" dirty="0"/>
          </a:p>
        </p:txBody>
      </p:sp>
      <p:sp>
        <p:nvSpPr>
          <p:cNvPr id="32" name="TextBox 31"/>
          <p:cNvSpPr txBox="1"/>
          <p:nvPr/>
        </p:nvSpPr>
        <p:spPr>
          <a:xfrm>
            <a:off x="4427984" y="1268760"/>
            <a:ext cx="504056" cy="307777"/>
          </a:xfrm>
          <a:prstGeom prst="rect">
            <a:avLst/>
          </a:prstGeom>
          <a:noFill/>
        </p:spPr>
        <p:txBody>
          <a:bodyPr wrap="square" rtlCol="1">
            <a:spAutoFit/>
          </a:bodyPr>
          <a:lstStyle/>
          <a:p>
            <a:r>
              <a:rPr lang="en-US" sz="1400" b="1" dirty="0" smtClean="0"/>
              <a:t>R 52</a:t>
            </a:r>
            <a:endParaRPr lang="he-IL" sz="1400" dirty="0"/>
          </a:p>
        </p:txBody>
      </p:sp>
      <p:sp>
        <p:nvSpPr>
          <p:cNvPr id="33" name="TextBox 32"/>
          <p:cNvSpPr txBox="1"/>
          <p:nvPr/>
        </p:nvSpPr>
        <p:spPr>
          <a:xfrm>
            <a:off x="4355976" y="2708920"/>
            <a:ext cx="576064" cy="307777"/>
          </a:xfrm>
          <a:prstGeom prst="rect">
            <a:avLst/>
          </a:prstGeom>
          <a:noFill/>
        </p:spPr>
        <p:txBody>
          <a:bodyPr wrap="square" rtlCol="1">
            <a:spAutoFit/>
          </a:bodyPr>
          <a:lstStyle/>
          <a:p>
            <a:r>
              <a:rPr lang="en-US" sz="1400" b="1" dirty="0" smtClean="0"/>
              <a:t>R 51</a:t>
            </a:r>
            <a:endParaRPr lang="he-IL" sz="1400" dirty="0"/>
          </a:p>
        </p:txBody>
      </p:sp>
      <p:sp>
        <p:nvSpPr>
          <p:cNvPr id="34" name="TextBox 33"/>
          <p:cNvSpPr txBox="1"/>
          <p:nvPr/>
        </p:nvSpPr>
        <p:spPr>
          <a:xfrm>
            <a:off x="4355976" y="4869160"/>
            <a:ext cx="576064" cy="307777"/>
          </a:xfrm>
          <a:prstGeom prst="rect">
            <a:avLst/>
          </a:prstGeom>
          <a:noFill/>
        </p:spPr>
        <p:txBody>
          <a:bodyPr wrap="square" rtlCol="1">
            <a:spAutoFit/>
          </a:bodyPr>
          <a:lstStyle/>
          <a:p>
            <a:r>
              <a:rPr lang="en-US" sz="1400" b="1" dirty="0" smtClean="0"/>
              <a:t>F 00</a:t>
            </a:r>
            <a:endParaRPr lang="he-IL" sz="1400" dirty="0"/>
          </a:p>
        </p:txBody>
      </p:sp>
      <p:sp>
        <p:nvSpPr>
          <p:cNvPr id="35" name="TextBox 34"/>
          <p:cNvSpPr txBox="1"/>
          <p:nvPr/>
        </p:nvSpPr>
        <p:spPr>
          <a:xfrm>
            <a:off x="4355976" y="3429000"/>
            <a:ext cx="576064" cy="307777"/>
          </a:xfrm>
          <a:prstGeom prst="rect">
            <a:avLst/>
          </a:prstGeom>
          <a:noFill/>
        </p:spPr>
        <p:txBody>
          <a:bodyPr wrap="square" rtlCol="1">
            <a:spAutoFit/>
          </a:bodyPr>
          <a:lstStyle/>
          <a:p>
            <a:r>
              <a:rPr lang="en-US" sz="1400" b="1" dirty="0" smtClean="0"/>
              <a:t>R 91</a:t>
            </a:r>
            <a:endParaRPr lang="he-IL" sz="1400" dirty="0"/>
          </a:p>
        </p:txBody>
      </p:sp>
      <p:sp>
        <p:nvSpPr>
          <p:cNvPr id="36" name="TextBox 35"/>
          <p:cNvSpPr txBox="1"/>
          <p:nvPr/>
        </p:nvSpPr>
        <p:spPr>
          <a:xfrm>
            <a:off x="2987824" y="5949280"/>
            <a:ext cx="936104" cy="307777"/>
          </a:xfrm>
          <a:prstGeom prst="rect">
            <a:avLst/>
          </a:prstGeom>
          <a:noFill/>
        </p:spPr>
        <p:txBody>
          <a:bodyPr wrap="square" rtlCol="1">
            <a:spAutoFit/>
          </a:bodyPr>
          <a:lstStyle/>
          <a:p>
            <a:pPr algn="ctr"/>
            <a:r>
              <a:rPr lang="en-US" sz="1400" dirty="0" smtClean="0"/>
              <a:t>Destroyer</a:t>
            </a:r>
          </a:p>
        </p:txBody>
      </p:sp>
      <p:sp>
        <p:nvSpPr>
          <p:cNvPr id="37" name="TextBox 36"/>
          <p:cNvSpPr txBox="1"/>
          <p:nvPr/>
        </p:nvSpPr>
        <p:spPr>
          <a:xfrm>
            <a:off x="2915816" y="1988840"/>
            <a:ext cx="1008112" cy="307777"/>
          </a:xfrm>
          <a:prstGeom prst="rect">
            <a:avLst/>
          </a:prstGeom>
          <a:noFill/>
        </p:spPr>
        <p:txBody>
          <a:bodyPr wrap="square" rtlCol="1">
            <a:spAutoFit/>
          </a:bodyPr>
          <a:lstStyle/>
          <a:p>
            <a:pPr algn="ctr"/>
            <a:r>
              <a:rPr lang="en-US" sz="1400" dirty="0" smtClean="0"/>
              <a:t>Destroyer</a:t>
            </a:r>
          </a:p>
        </p:txBody>
      </p:sp>
      <p:sp>
        <p:nvSpPr>
          <p:cNvPr id="38" name="TextBox 37"/>
          <p:cNvSpPr txBox="1"/>
          <p:nvPr/>
        </p:nvSpPr>
        <p:spPr>
          <a:xfrm>
            <a:off x="4355976" y="3789040"/>
            <a:ext cx="576064" cy="307777"/>
          </a:xfrm>
          <a:prstGeom prst="rect">
            <a:avLst/>
          </a:prstGeom>
          <a:noFill/>
        </p:spPr>
        <p:txBody>
          <a:bodyPr wrap="square" rtlCol="1">
            <a:spAutoFit/>
          </a:bodyPr>
          <a:lstStyle/>
          <a:p>
            <a:r>
              <a:rPr lang="en-US" sz="1400" b="1" dirty="0" smtClean="0"/>
              <a:t>R 36</a:t>
            </a:r>
            <a:endParaRPr lang="he-IL" sz="1400" dirty="0"/>
          </a:p>
        </p:txBody>
      </p:sp>
      <p:sp>
        <p:nvSpPr>
          <p:cNvPr id="41" name="TextBox 40"/>
          <p:cNvSpPr txBox="1"/>
          <p:nvPr/>
        </p:nvSpPr>
        <p:spPr>
          <a:xfrm>
            <a:off x="323528" y="1268760"/>
            <a:ext cx="1800200" cy="307777"/>
          </a:xfrm>
          <a:prstGeom prst="rect">
            <a:avLst/>
          </a:prstGeom>
          <a:noFill/>
        </p:spPr>
        <p:txBody>
          <a:bodyPr wrap="square" rtlCol="1">
            <a:spAutoFit/>
          </a:bodyPr>
          <a:lstStyle/>
          <a:p>
            <a:pPr algn="l" rtl="0"/>
            <a:r>
              <a:rPr lang="en-US" sz="1400" b="1" dirty="0" smtClean="0"/>
              <a:t>3</a:t>
            </a:r>
            <a:r>
              <a:rPr lang="en-US" sz="1400" dirty="0" smtClean="0"/>
              <a:t>  </a:t>
            </a:r>
            <a:r>
              <a:rPr lang="en-US" sz="1400" b="1" dirty="0" err="1" smtClean="0">
                <a:hlinkClick r:id="rId8" action="ppaction://hlinksldjump"/>
              </a:rPr>
              <a:t>Hms</a:t>
            </a:r>
            <a:r>
              <a:rPr lang="en-US" sz="1400" b="1" dirty="0" smtClean="0">
                <a:hlinkClick r:id="rId8" action="ppaction://hlinksldjump"/>
              </a:rPr>
              <a:t> Chaplet</a:t>
            </a:r>
            <a:r>
              <a:rPr lang="he-IL" sz="1400" b="1" dirty="0" smtClean="0"/>
              <a:t> </a:t>
            </a:r>
            <a:endParaRPr lang="he-IL" sz="1400" dirty="0"/>
          </a:p>
        </p:txBody>
      </p:sp>
      <p:sp>
        <p:nvSpPr>
          <p:cNvPr id="42" name="TextBox 41"/>
          <p:cNvSpPr txBox="1"/>
          <p:nvPr/>
        </p:nvSpPr>
        <p:spPr>
          <a:xfrm>
            <a:off x="323528" y="2708920"/>
            <a:ext cx="1872208" cy="307777"/>
          </a:xfrm>
          <a:prstGeom prst="rect">
            <a:avLst/>
          </a:prstGeom>
          <a:noFill/>
        </p:spPr>
        <p:txBody>
          <a:bodyPr wrap="square" rtlCol="1">
            <a:spAutoFit/>
          </a:bodyPr>
          <a:lstStyle/>
          <a:p>
            <a:pPr algn="l" rtl="0"/>
            <a:r>
              <a:rPr lang="en-US" sz="1400" b="1" dirty="0" smtClean="0"/>
              <a:t>7   </a:t>
            </a:r>
            <a:r>
              <a:rPr lang="en-US" sz="1400" b="1" dirty="0" err="1" smtClean="0">
                <a:hlinkClick r:id="" action="ppaction://noaction"/>
              </a:rPr>
              <a:t>Hms</a:t>
            </a:r>
            <a:r>
              <a:rPr lang="en-US" sz="1400" b="1" dirty="0" smtClean="0">
                <a:hlinkClick r:id="" action="ppaction://noaction"/>
              </a:rPr>
              <a:t> Chevron</a:t>
            </a:r>
            <a:r>
              <a:rPr lang="en-US" sz="1400" b="1" dirty="0" smtClean="0"/>
              <a:t>   </a:t>
            </a:r>
            <a:endParaRPr lang="he-IL" sz="1400" b="1" dirty="0"/>
          </a:p>
        </p:txBody>
      </p:sp>
      <p:sp>
        <p:nvSpPr>
          <p:cNvPr id="50" name="TextBox 49"/>
          <p:cNvSpPr txBox="1"/>
          <p:nvPr/>
        </p:nvSpPr>
        <p:spPr>
          <a:xfrm>
            <a:off x="3131840" y="188640"/>
            <a:ext cx="576064" cy="369332"/>
          </a:xfrm>
          <a:prstGeom prst="rect">
            <a:avLst/>
          </a:prstGeom>
          <a:noFill/>
        </p:spPr>
        <p:txBody>
          <a:bodyPr wrap="square" rtlCol="1">
            <a:spAutoFit/>
          </a:bodyPr>
          <a:lstStyle/>
          <a:p>
            <a:r>
              <a:rPr lang="he-IL" dirty="0" smtClean="0"/>
              <a:t>סוג</a:t>
            </a:r>
            <a:endParaRPr lang="he-IL" dirty="0"/>
          </a:p>
        </p:txBody>
      </p:sp>
      <p:sp>
        <p:nvSpPr>
          <p:cNvPr id="51" name="TextBox 50"/>
          <p:cNvSpPr txBox="1"/>
          <p:nvPr/>
        </p:nvSpPr>
        <p:spPr>
          <a:xfrm>
            <a:off x="4067944" y="188640"/>
            <a:ext cx="2016224" cy="369332"/>
          </a:xfrm>
          <a:prstGeom prst="rect">
            <a:avLst/>
          </a:prstGeom>
          <a:noFill/>
        </p:spPr>
        <p:txBody>
          <a:bodyPr wrap="square" rtlCol="1">
            <a:spAutoFit/>
          </a:bodyPr>
          <a:lstStyle/>
          <a:p>
            <a:r>
              <a:rPr lang="he-IL" dirty="0" smtClean="0"/>
              <a:t>מספר דגלון - </a:t>
            </a:r>
            <a:r>
              <a:rPr lang="en-US" sz="1400" dirty="0" smtClean="0"/>
              <a:t>Pennant</a:t>
            </a:r>
            <a:endParaRPr lang="he-IL" sz="1400" dirty="0"/>
          </a:p>
        </p:txBody>
      </p:sp>
      <p:sp>
        <p:nvSpPr>
          <p:cNvPr id="54" name="TextBox 53"/>
          <p:cNvSpPr txBox="1"/>
          <p:nvPr/>
        </p:nvSpPr>
        <p:spPr>
          <a:xfrm>
            <a:off x="179512" y="5229200"/>
            <a:ext cx="1872208" cy="307777"/>
          </a:xfrm>
          <a:prstGeom prst="rect">
            <a:avLst/>
          </a:prstGeom>
          <a:noFill/>
        </p:spPr>
        <p:txBody>
          <a:bodyPr wrap="square" rtlCol="1">
            <a:spAutoFit/>
          </a:bodyPr>
          <a:lstStyle/>
          <a:p>
            <a:pPr algn="l" rtl="0"/>
            <a:r>
              <a:rPr lang="he-IL" sz="1400" b="1" dirty="0" smtClean="0"/>
              <a:t>14</a:t>
            </a:r>
            <a:r>
              <a:rPr lang="en-US" sz="1400" b="1" dirty="0" smtClean="0"/>
              <a:t>  </a:t>
            </a:r>
            <a:r>
              <a:rPr lang="he-IL" sz="1400" b="1" dirty="0" smtClean="0"/>
              <a:t> </a:t>
            </a:r>
            <a:r>
              <a:rPr lang="en-US" sz="1400" b="1" dirty="0" err="1" smtClean="0">
                <a:hlinkClick r:id="" action="ppaction://noaction"/>
              </a:rPr>
              <a:t>Hms</a:t>
            </a:r>
            <a:r>
              <a:rPr lang="en-US" sz="1400" b="1" dirty="0" smtClean="0">
                <a:hlinkClick r:id="" action="ppaction://noaction"/>
              </a:rPr>
              <a:t> </a:t>
            </a:r>
            <a:r>
              <a:rPr lang="en-US" sz="1400" b="1" i="1" dirty="0" smtClean="0">
                <a:hlinkClick r:id="" action="ppaction://noaction"/>
              </a:rPr>
              <a:t>Moon</a:t>
            </a:r>
            <a:r>
              <a:rPr lang="en-US" sz="1400" dirty="0" smtClean="0">
                <a:hlinkClick r:id="" action="ppaction://noaction"/>
              </a:rPr>
              <a:t> </a:t>
            </a:r>
            <a:endParaRPr lang="en-US" sz="1400" dirty="0" smtClean="0"/>
          </a:p>
        </p:txBody>
      </p:sp>
      <p:sp>
        <p:nvSpPr>
          <p:cNvPr id="43" name="TextBox 42"/>
          <p:cNvSpPr txBox="1"/>
          <p:nvPr/>
        </p:nvSpPr>
        <p:spPr>
          <a:xfrm>
            <a:off x="251520" y="6309320"/>
            <a:ext cx="3384376" cy="369332"/>
          </a:xfrm>
          <a:prstGeom prst="rect">
            <a:avLst/>
          </a:prstGeom>
          <a:noFill/>
        </p:spPr>
        <p:txBody>
          <a:bodyPr wrap="square" rtlCol="1">
            <a:spAutoFit/>
          </a:bodyPr>
          <a:lstStyle/>
          <a:p>
            <a:pPr algn="l" rtl="0"/>
            <a:r>
              <a:rPr lang="en-US" b="1" dirty="0" smtClean="0">
                <a:solidFill>
                  <a:schemeClr val="tx2">
                    <a:lumMod val="75000"/>
                  </a:schemeClr>
                </a:solidFill>
              </a:rPr>
              <a:t>[ H.M.S.  -  </a:t>
            </a:r>
            <a:r>
              <a:rPr lang="en-US" b="1" dirty="0" err="1" smtClean="0">
                <a:solidFill>
                  <a:schemeClr val="tx2">
                    <a:lumMod val="75000"/>
                  </a:schemeClr>
                </a:solidFill>
              </a:rPr>
              <a:t>His/Her</a:t>
            </a:r>
            <a:r>
              <a:rPr lang="en-US" b="1" dirty="0" smtClean="0">
                <a:solidFill>
                  <a:schemeClr val="tx2">
                    <a:lumMod val="75000"/>
                  </a:schemeClr>
                </a:solidFill>
              </a:rPr>
              <a:t> Majesty Ship ]</a:t>
            </a:r>
            <a:endParaRPr lang="he-IL" b="1" dirty="0">
              <a:solidFill>
                <a:schemeClr val="tx2">
                  <a:lumMod val="75000"/>
                </a:schemeClr>
              </a:solidFill>
            </a:endParaRPr>
          </a:p>
        </p:txBody>
      </p:sp>
      <p:sp>
        <p:nvSpPr>
          <p:cNvPr id="79" name="TextBox 78"/>
          <p:cNvSpPr txBox="1"/>
          <p:nvPr/>
        </p:nvSpPr>
        <p:spPr>
          <a:xfrm>
            <a:off x="107504" y="5589240"/>
            <a:ext cx="1872208" cy="307777"/>
          </a:xfrm>
          <a:prstGeom prst="rect">
            <a:avLst/>
          </a:prstGeom>
          <a:noFill/>
        </p:spPr>
        <p:txBody>
          <a:bodyPr wrap="square" rtlCol="1">
            <a:spAutoFit/>
          </a:bodyPr>
          <a:lstStyle/>
          <a:p>
            <a:pPr algn="l" rtl="0"/>
            <a:r>
              <a:rPr lang="he-IL" sz="1400" b="1" dirty="0" smtClean="0"/>
              <a:t>15 </a:t>
            </a:r>
            <a:r>
              <a:rPr lang="en-US" sz="1400" b="1" dirty="0" smtClean="0"/>
              <a:t>   </a:t>
            </a:r>
            <a:r>
              <a:rPr lang="en-US" sz="1400" b="1" dirty="0" err="1" smtClean="0">
                <a:hlinkClick r:id="" action="ppaction://noaction"/>
              </a:rPr>
              <a:t>Hms</a:t>
            </a:r>
            <a:r>
              <a:rPr lang="en-US" sz="1400" b="1" dirty="0" smtClean="0">
                <a:hlinkClick r:id="" action="ppaction://noaction"/>
              </a:rPr>
              <a:t> </a:t>
            </a:r>
            <a:r>
              <a:rPr lang="en-US" sz="1400" b="1" i="1" dirty="0" smtClean="0">
                <a:hlinkClick r:id="" action="ppaction://noaction"/>
              </a:rPr>
              <a:t>Octavia</a:t>
            </a:r>
            <a:r>
              <a:rPr lang="en-US" sz="1400" dirty="0" smtClean="0">
                <a:hlinkClick r:id="" action="ppaction://noaction"/>
              </a:rPr>
              <a:t> </a:t>
            </a:r>
            <a:endParaRPr lang="en-US" sz="1400" dirty="0" smtClean="0"/>
          </a:p>
        </p:txBody>
      </p:sp>
      <p:sp>
        <p:nvSpPr>
          <p:cNvPr id="80" name="TextBox 79"/>
          <p:cNvSpPr txBox="1"/>
          <p:nvPr/>
        </p:nvSpPr>
        <p:spPr>
          <a:xfrm>
            <a:off x="2987824" y="4149080"/>
            <a:ext cx="1224136" cy="307777"/>
          </a:xfrm>
          <a:prstGeom prst="rect">
            <a:avLst/>
          </a:prstGeom>
          <a:noFill/>
        </p:spPr>
        <p:txBody>
          <a:bodyPr wrap="square" rtlCol="1">
            <a:spAutoFit/>
          </a:bodyPr>
          <a:lstStyle/>
          <a:p>
            <a:pPr algn="ctr"/>
            <a:r>
              <a:rPr lang="en-US" sz="1400" dirty="0" smtClean="0"/>
              <a:t>minesweeper</a:t>
            </a:r>
          </a:p>
        </p:txBody>
      </p:sp>
      <p:sp>
        <p:nvSpPr>
          <p:cNvPr id="81" name="TextBox 80"/>
          <p:cNvSpPr txBox="1"/>
          <p:nvPr/>
        </p:nvSpPr>
        <p:spPr>
          <a:xfrm>
            <a:off x="107504" y="5949280"/>
            <a:ext cx="1835696" cy="307777"/>
          </a:xfrm>
          <a:prstGeom prst="rect">
            <a:avLst/>
          </a:prstGeom>
          <a:noFill/>
        </p:spPr>
        <p:txBody>
          <a:bodyPr wrap="square" rtlCol="1">
            <a:spAutoFit/>
          </a:bodyPr>
          <a:lstStyle/>
          <a:p>
            <a:pPr algn="l" rtl="0"/>
            <a:r>
              <a:rPr lang="he-IL" sz="1400" b="1" dirty="0" smtClean="0"/>
              <a:t>16 </a:t>
            </a:r>
            <a:r>
              <a:rPr lang="en-US" sz="1400" b="1" dirty="0" smtClean="0"/>
              <a:t>   </a:t>
            </a:r>
            <a:r>
              <a:rPr lang="en-GB" sz="1400" b="1" dirty="0" smtClean="0">
                <a:hlinkClick r:id="" action="ppaction://noaction"/>
              </a:rPr>
              <a:t>H</a:t>
            </a:r>
            <a:r>
              <a:rPr lang="en-US" sz="1400" b="1" dirty="0" smtClean="0">
                <a:hlinkClick r:id="" action="ppaction://noaction"/>
              </a:rPr>
              <a:t>ms</a:t>
            </a:r>
            <a:r>
              <a:rPr lang="en-GB" sz="1400" b="1" dirty="0" smtClean="0">
                <a:hlinkClick r:id="" action="ppaction://noaction"/>
              </a:rPr>
              <a:t> </a:t>
            </a:r>
            <a:r>
              <a:rPr lang="en-US" sz="1400" b="1" i="1" dirty="0" smtClean="0">
                <a:hlinkClick r:id="" action="ppaction://noaction"/>
              </a:rPr>
              <a:t>Peacock</a:t>
            </a:r>
            <a:endParaRPr lang="he-IL" sz="1400" b="1" dirty="0"/>
          </a:p>
        </p:txBody>
      </p:sp>
      <p:sp>
        <p:nvSpPr>
          <p:cNvPr id="82" name="TextBox 81"/>
          <p:cNvSpPr txBox="1"/>
          <p:nvPr/>
        </p:nvSpPr>
        <p:spPr>
          <a:xfrm>
            <a:off x="2987824" y="4509120"/>
            <a:ext cx="1440160" cy="307777"/>
          </a:xfrm>
          <a:prstGeom prst="rect">
            <a:avLst/>
          </a:prstGeom>
          <a:noFill/>
        </p:spPr>
        <p:txBody>
          <a:bodyPr wrap="square" rtlCol="1">
            <a:spAutoFit/>
          </a:bodyPr>
          <a:lstStyle/>
          <a:p>
            <a:pPr algn="ctr"/>
            <a:r>
              <a:rPr lang="en-US" sz="1400" dirty="0" smtClean="0"/>
              <a:t>Escort destroyer</a:t>
            </a:r>
          </a:p>
        </p:txBody>
      </p:sp>
      <p:sp>
        <p:nvSpPr>
          <p:cNvPr id="70" name="TextBox 69"/>
          <p:cNvSpPr txBox="1"/>
          <p:nvPr/>
        </p:nvSpPr>
        <p:spPr>
          <a:xfrm>
            <a:off x="4355976" y="5949280"/>
            <a:ext cx="576064" cy="307777"/>
          </a:xfrm>
          <a:prstGeom prst="rect">
            <a:avLst/>
          </a:prstGeom>
          <a:noFill/>
        </p:spPr>
        <p:txBody>
          <a:bodyPr wrap="square" rtlCol="1">
            <a:spAutoFit/>
          </a:bodyPr>
          <a:lstStyle/>
          <a:p>
            <a:r>
              <a:rPr lang="en-US" sz="1400" b="1" dirty="0" smtClean="0"/>
              <a:t>U 96</a:t>
            </a:r>
            <a:endParaRPr lang="he-IL" sz="1400" dirty="0"/>
          </a:p>
        </p:txBody>
      </p:sp>
      <p:sp>
        <p:nvSpPr>
          <p:cNvPr id="71" name="TextBox 70"/>
          <p:cNvSpPr txBox="1"/>
          <p:nvPr/>
        </p:nvSpPr>
        <p:spPr>
          <a:xfrm>
            <a:off x="2987824" y="3068960"/>
            <a:ext cx="936104" cy="307777"/>
          </a:xfrm>
          <a:prstGeom prst="rect">
            <a:avLst/>
          </a:prstGeom>
          <a:noFill/>
        </p:spPr>
        <p:txBody>
          <a:bodyPr wrap="square" rtlCol="1">
            <a:spAutoFit/>
          </a:bodyPr>
          <a:lstStyle/>
          <a:p>
            <a:pPr algn="ctr"/>
            <a:r>
              <a:rPr lang="en-US" sz="1400" dirty="0" smtClean="0"/>
              <a:t>Destroyer</a:t>
            </a:r>
          </a:p>
        </p:txBody>
      </p:sp>
      <p:sp>
        <p:nvSpPr>
          <p:cNvPr id="72" name="TextBox 71"/>
          <p:cNvSpPr txBox="1"/>
          <p:nvPr/>
        </p:nvSpPr>
        <p:spPr>
          <a:xfrm>
            <a:off x="2987824" y="2708920"/>
            <a:ext cx="936104" cy="307777"/>
          </a:xfrm>
          <a:prstGeom prst="rect">
            <a:avLst/>
          </a:prstGeom>
          <a:noFill/>
        </p:spPr>
        <p:txBody>
          <a:bodyPr wrap="square" rtlCol="1">
            <a:spAutoFit/>
          </a:bodyPr>
          <a:lstStyle/>
          <a:p>
            <a:pPr algn="ctr"/>
            <a:r>
              <a:rPr lang="en-US" sz="1400" dirty="0" smtClean="0"/>
              <a:t>Destroyer</a:t>
            </a:r>
          </a:p>
        </p:txBody>
      </p:sp>
      <p:sp>
        <p:nvSpPr>
          <p:cNvPr id="73" name="TextBox 72"/>
          <p:cNvSpPr txBox="1"/>
          <p:nvPr/>
        </p:nvSpPr>
        <p:spPr>
          <a:xfrm>
            <a:off x="2987824" y="4869160"/>
            <a:ext cx="936104" cy="307777"/>
          </a:xfrm>
          <a:prstGeom prst="rect">
            <a:avLst/>
          </a:prstGeom>
          <a:noFill/>
        </p:spPr>
        <p:txBody>
          <a:bodyPr wrap="square" rtlCol="1">
            <a:spAutoFit/>
          </a:bodyPr>
          <a:lstStyle/>
          <a:p>
            <a:pPr algn="ctr"/>
            <a:r>
              <a:rPr lang="en-US" sz="1400" dirty="0" smtClean="0"/>
              <a:t>Destroyer</a:t>
            </a:r>
          </a:p>
        </p:txBody>
      </p:sp>
      <p:sp>
        <p:nvSpPr>
          <p:cNvPr id="75" name="TextBox 74"/>
          <p:cNvSpPr txBox="1"/>
          <p:nvPr/>
        </p:nvSpPr>
        <p:spPr>
          <a:xfrm>
            <a:off x="4427984" y="4077072"/>
            <a:ext cx="648072" cy="369332"/>
          </a:xfrm>
          <a:prstGeom prst="rect">
            <a:avLst/>
          </a:prstGeom>
          <a:noFill/>
        </p:spPr>
        <p:txBody>
          <a:bodyPr wrap="square" rtlCol="1">
            <a:spAutoFit/>
          </a:bodyPr>
          <a:lstStyle/>
          <a:p>
            <a:r>
              <a:rPr lang="en-GB" sz="1400" b="1" dirty="0" smtClean="0"/>
              <a:t>J 216</a:t>
            </a:r>
            <a:r>
              <a:rPr lang="en-GB" b="1" dirty="0" smtClean="0"/>
              <a:t> </a:t>
            </a:r>
            <a:endParaRPr lang="he-IL" dirty="0"/>
          </a:p>
        </p:txBody>
      </p:sp>
      <p:sp>
        <p:nvSpPr>
          <p:cNvPr id="76" name="TextBox 75"/>
          <p:cNvSpPr txBox="1"/>
          <p:nvPr/>
        </p:nvSpPr>
        <p:spPr>
          <a:xfrm>
            <a:off x="2987824" y="5229200"/>
            <a:ext cx="1224136" cy="307777"/>
          </a:xfrm>
          <a:prstGeom prst="rect">
            <a:avLst/>
          </a:prstGeom>
          <a:noFill/>
        </p:spPr>
        <p:txBody>
          <a:bodyPr wrap="square" rtlCol="1">
            <a:spAutoFit/>
          </a:bodyPr>
          <a:lstStyle/>
          <a:p>
            <a:pPr algn="ctr"/>
            <a:r>
              <a:rPr lang="en-US" sz="1400" dirty="0" smtClean="0"/>
              <a:t>minesweeper</a:t>
            </a:r>
          </a:p>
        </p:txBody>
      </p:sp>
      <p:sp>
        <p:nvSpPr>
          <p:cNvPr id="77" name="TextBox 76"/>
          <p:cNvSpPr txBox="1"/>
          <p:nvPr/>
        </p:nvSpPr>
        <p:spPr>
          <a:xfrm>
            <a:off x="2987824" y="5589240"/>
            <a:ext cx="1224136" cy="307777"/>
          </a:xfrm>
          <a:prstGeom prst="rect">
            <a:avLst/>
          </a:prstGeom>
          <a:noFill/>
        </p:spPr>
        <p:txBody>
          <a:bodyPr wrap="square" rtlCol="1">
            <a:spAutoFit/>
          </a:bodyPr>
          <a:lstStyle/>
          <a:p>
            <a:pPr algn="ctr"/>
            <a:r>
              <a:rPr lang="en-US" sz="1400" dirty="0" smtClean="0"/>
              <a:t>minesweeper</a:t>
            </a:r>
          </a:p>
        </p:txBody>
      </p:sp>
      <p:sp>
        <p:nvSpPr>
          <p:cNvPr id="83" name="TextBox 82"/>
          <p:cNvSpPr txBox="1"/>
          <p:nvPr/>
        </p:nvSpPr>
        <p:spPr>
          <a:xfrm>
            <a:off x="2987824" y="3429000"/>
            <a:ext cx="936104" cy="307777"/>
          </a:xfrm>
          <a:prstGeom prst="rect">
            <a:avLst/>
          </a:prstGeom>
          <a:noFill/>
        </p:spPr>
        <p:txBody>
          <a:bodyPr wrap="square" rtlCol="1">
            <a:spAutoFit/>
          </a:bodyPr>
          <a:lstStyle/>
          <a:p>
            <a:pPr algn="ctr"/>
            <a:r>
              <a:rPr lang="en-US" sz="1400" dirty="0" smtClean="0"/>
              <a:t>Destroyer</a:t>
            </a:r>
          </a:p>
        </p:txBody>
      </p:sp>
      <p:sp>
        <p:nvSpPr>
          <p:cNvPr id="84" name="TextBox 83"/>
          <p:cNvSpPr txBox="1"/>
          <p:nvPr/>
        </p:nvSpPr>
        <p:spPr>
          <a:xfrm>
            <a:off x="4427984" y="5229200"/>
            <a:ext cx="576064" cy="307777"/>
          </a:xfrm>
          <a:prstGeom prst="rect">
            <a:avLst/>
          </a:prstGeom>
          <a:noFill/>
        </p:spPr>
        <p:txBody>
          <a:bodyPr wrap="square" rtlCol="1">
            <a:spAutoFit/>
          </a:bodyPr>
          <a:lstStyle/>
          <a:p>
            <a:r>
              <a:rPr lang="en-US" sz="1400" b="1" dirty="0" smtClean="0"/>
              <a:t>J 329</a:t>
            </a:r>
            <a:endParaRPr lang="he-IL" sz="1400" dirty="0"/>
          </a:p>
        </p:txBody>
      </p:sp>
      <p:sp>
        <p:nvSpPr>
          <p:cNvPr id="85" name="TextBox 84"/>
          <p:cNvSpPr txBox="1"/>
          <p:nvPr/>
        </p:nvSpPr>
        <p:spPr>
          <a:xfrm>
            <a:off x="4427984" y="5589240"/>
            <a:ext cx="576064" cy="307777"/>
          </a:xfrm>
          <a:prstGeom prst="rect">
            <a:avLst/>
          </a:prstGeom>
          <a:noFill/>
        </p:spPr>
        <p:txBody>
          <a:bodyPr wrap="square" rtlCol="1">
            <a:spAutoFit/>
          </a:bodyPr>
          <a:lstStyle/>
          <a:p>
            <a:r>
              <a:rPr lang="en-US" sz="1400" b="1" dirty="0" smtClean="0"/>
              <a:t>J 290</a:t>
            </a:r>
            <a:endParaRPr lang="he-IL" sz="1400" dirty="0"/>
          </a:p>
        </p:txBody>
      </p:sp>
      <p:sp>
        <p:nvSpPr>
          <p:cNvPr id="55" name="TextBox 54"/>
          <p:cNvSpPr txBox="1"/>
          <p:nvPr/>
        </p:nvSpPr>
        <p:spPr>
          <a:xfrm>
            <a:off x="5940152" y="692696"/>
            <a:ext cx="2952328" cy="615553"/>
          </a:xfrm>
          <a:prstGeom prst="rect">
            <a:avLst/>
          </a:prstGeom>
          <a:noFill/>
        </p:spPr>
        <p:txBody>
          <a:bodyPr wrap="square" tIns="0" bIns="0" rtlCol="1">
            <a:spAutoFit/>
          </a:bodyPr>
          <a:lstStyle/>
          <a:p>
            <a:pPr algn="ctr"/>
            <a:r>
              <a:rPr lang="he-IL" sz="4000" b="1" spc="300" dirty="0" smtClean="0">
                <a:solidFill>
                  <a:srgbClr val="FF0000"/>
                </a:solidFill>
                <a:effectLst>
                  <a:outerShdw blurRad="38100" dist="38100" dir="2700000" algn="tl">
                    <a:srgbClr val="000000">
                      <a:alpha val="43137"/>
                    </a:srgbClr>
                  </a:outerShdw>
                </a:effectLst>
              </a:rPr>
              <a:t>אֳנִיּוֹת </a:t>
            </a:r>
            <a:r>
              <a:rPr lang="he-IL" sz="4000" b="1" spc="300" dirty="0" err="1" smtClean="0">
                <a:solidFill>
                  <a:srgbClr val="FF0000"/>
                </a:solidFill>
                <a:effectLst>
                  <a:outerShdw blurRad="38100" dist="38100" dir="2700000" algn="tl">
                    <a:srgbClr val="000000">
                      <a:alpha val="43137"/>
                    </a:srgbClr>
                  </a:outerShdw>
                </a:effectLst>
              </a:rPr>
              <a:t>ציד</a:t>
            </a:r>
            <a:r>
              <a:rPr lang="he-IL" sz="4000" b="1" spc="300" dirty="0" smtClean="0">
                <a:solidFill>
                  <a:srgbClr val="FF0000"/>
                </a:solidFill>
                <a:effectLst>
                  <a:outerShdw blurRad="38100" dist="38100" dir="2700000" algn="tl">
                    <a:srgbClr val="000000">
                      <a:alpha val="43137"/>
                    </a:srgbClr>
                  </a:outerShdw>
                </a:effectLst>
              </a:rPr>
              <a:t> </a:t>
            </a:r>
          </a:p>
        </p:txBody>
      </p:sp>
      <p:sp>
        <p:nvSpPr>
          <p:cNvPr id="53" name="TextBox 52"/>
          <p:cNvSpPr txBox="1"/>
          <p:nvPr/>
        </p:nvSpPr>
        <p:spPr>
          <a:xfrm>
            <a:off x="179512" y="4797152"/>
            <a:ext cx="1296144" cy="369332"/>
          </a:xfrm>
          <a:prstGeom prst="rect">
            <a:avLst/>
          </a:prstGeom>
          <a:noFill/>
        </p:spPr>
        <p:txBody>
          <a:bodyPr wrap="square" rtlCol="1">
            <a:spAutoFit/>
          </a:bodyPr>
          <a:lstStyle/>
          <a:p>
            <a:r>
              <a:rPr lang="en-US" sz="1400" b="1" dirty="0" smtClean="0"/>
              <a:t>13</a:t>
            </a:r>
            <a:r>
              <a:rPr lang="en-US" dirty="0" smtClean="0"/>
              <a:t>  </a:t>
            </a:r>
            <a:r>
              <a:rPr lang="en-US" sz="1400" b="1" dirty="0" err="1" smtClean="0">
                <a:hlinkClick r:id="" action="ppaction://noaction"/>
              </a:rPr>
              <a:t>Hms</a:t>
            </a:r>
            <a:r>
              <a:rPr lang="en-US" sz="1400" b="1" dirty="0" smtClean="0">
                <a:hlinkClick r:id="" action="ppaction://noaction"/>
              </a:rPr>
              <a:t> </a:t>
            </a:r>
            <a:r>
              <a:rPr lang="en-US" sz="1400" b="1" i="1" dirty="0" smtClean="0">
                <a:hlinkClick r:id="" action="ppaction://noaction"/>
              </a:rPr>
              <a:t>Jervis</a:t>
            </a:r>
            <a:r>
              <a:rPr lang="en-US" sz="1400" b="1" i="1" dirty="0" smtClean="0"/>
              <a:t> </a:t>
            </a:r>
            <a:endParaRPr lang="he-IL" sz="1400" dirty="0"/>
          </a:p>
        </p:txBody>
      </p:sp>
      <p:sp>
        <p:nvSpPr>
          <p:cNvPr id="58" name="TextBox 57"/>
          <p:cNvSpPr txBox="1"/>
          <p:nvPr/>
        </p:nvSpPr>
        <p:spPr>
          <a:xfrm>
            <a:off x="2987824" y="3789040"/>
            <a:ext cx="936104" cy="307777"/>
          </a:xfrm>
          <a:prstGeom prst="rect">
            <a:avLst/>
          </a:prstGeom>
          <a:noFill/>
        </p:spPr>
        <p:txBody>
          <a:bodyPr wrap="square" rtlCol="1">
            <a:spAutoFit/>
          </a:bodyPr>
          <a:lstStyle/>
          <a:p>
            <a:pPr algn="ctr"/>
            <a:r>
              <a:rPr lang="en-US" sz="1400" dirty="0" smtClean="0"/>
              <a:t>Destroyer</a:t>
            </a:r>
          </a:p>
        </p:txBody>
      </p:sp>
      <p:sp>
        <p:nvSpPr>
          <p:cNvPr id="59" name="TextBox 58"/>
          <p:cNvSpPr txBox="1"/>
          <p:nvPr/>
        </p:nvSpPr>
        <p:spPr>
          <a:xfrm>
            <a:off x="4355976" y="4509120"/>
            <a:ext cx="576064" cy="307777"/>
          </a:xfrm>
          <a:prstGeom prst="rect">
            <a:avLst/>
          </a:prstGeom>
          <a:noFill/>
        </p:spPr>
        <p:txBody>
          <a:bodyPr wrap="square" rtlCol="1">
            <a:spAutoFit/>
          </a:bodyPr>
          <a:lstStyle/>
          <a:p>
            <a:r>
              <a:rPr lang="en-US" sz="1400" b="1" dirty="0" smtClean="0"/>
              <a:t>L 75</a:t>
            </a:r>
            <a:endParaRPr lang="he-IL" sz="1400" dirty="0"/>
          </a:p>
        </p:txBody>
      </p:sp>
      <p:sp>
        <p:nvSpPr>
          <p:cNvPr id="60" name="TextBox 59"/>
          <p:cNvSpPr txBox="1"/>
          <p:nvPr/>
        </p:nvSpPr>
        <p:spPr>
          <a:xfrm>
            <a:off x="323528" y="548680"/>
            <a:ext cx="1440160" cy="307777"/>
          </a:xfrm>
          <a:prstGeom prst="rect">
            <a:avLst/>
          </a:prstGeom>
          <a:noFill/>
        </p:spPr>
        <p:txBody>
          <a:bodyPr wrap="square" rtlCol="1">
            <a:spAutoFit/>
          </a:bodyPr>
          <a:lstStyle/>
          <a:p>
            <a:pPr algn="l" rtl="0"/>
            <a:r>
              <a:rPr lang="en-US" sz="1400" b="1" dirty="0" smtClean="0"/>
              <a:t>1  </a:t>
            </a:r>
            <a:r>
              <a:rPr lang="en-US" sz="1400" b="1" dirty="0" smtClean="0">
                <a:hlinkClick r:id="rId9" action="ppaction://hlinksldjump"/>
              </a:rPr>
              <a:t>HMS </a:t>
            </a:r>
            <a:r>
              <a:rPr lang="en-US" sz="1400" b="1" i="1" dirty="0" smtClean="0">
                <a:hlinkClick r:id="rId9" action="ppaction://hlinksldjump"/>
              </a:rPr>
              <a:t>Ajax</a:t>
            </a:r>
            <a:r>
              <a:rPr lang="en-US" sz="1400" b="1" dirty="0" smtClean="0">
                <a:hlinkClick r:id="rId9" action="ppaction://hlinksldjump"/>
              </a:rPr>
              <a:t> </a:t>
            </a:r>
            <a:endParaRPr lang="he-IL" sz="1400" b="1" dirty="0"/>
          </a:p>
        </p:txBody>
      </p:sp>
      <p:sp>
        <p:nvSpPr>
          <p:cNvPr id="56" name="TextBox 55"/>
          <p:cNvSpPr txBox="1"/>
          <p:nvPr/>
        </p:nvSpPr>
        <p:spPr>
          <a:xfrm>
            <a:off x="3059832" y="548680"/>
            <a:ext cx="1080120" cy="307777"/>
          </a:xfrm>
          <a:prstGeom prst="rect">
            <a:avLst/>
          </a:prstGeom>
          <a:noFill/>
        </p:spPr>
        <p:txBody>
          <a:bodyPr wrap="square" rtlCol="1">
            <a:spAutoFit/>
          </a:bodyPr>
          <a:lstStyle/>
          <a:p>
            <a:pPr algn="l" rtl="0"/>
            <a:r>
              <a:rPr lang="en-US" sz="1400" dirty="0" smtClean="0"/>
              <a:t>light cruiser</a:t>
            </a:r>
            <a:endParaRPr lang="he-IL" sz="1400" dirty="0"/>
          </a:p>
        </p:txBody>
      </p:sp>
      <p:sp>
        <p:nvSpPr>
          <p:cNvPr id="57" name="TextBox 56"/>
          <p:cNvSpPr txBox="1"/>
          <p:nvPr/>
        </p:nvSpPr>
        <p:spPr>
          <a:xfrm>
            <a:off x="4499992" y="548680"/>
            <a:ext cx="432048" cy="307777"/>
          </a:xfrm>
          <a:prstGeom prst="rect">
            <a:avLst/>
          </a:prstGeom>
          <a:noFill/>
        </p:spPr>
        <p:txBody>
          <a:bodyPr wrap="square" rtlCol="1">
            <a:spAutoFit/>
          </a:bodyPr>
          <a:lstStyle/>
          <a:p>
            <a:r>
              <a:rPr lang="en-US" sz="1400" b="1" dirty="0" smtClean="0"/>
              <a:t>22</a:t>
            </a:r>
            <a:endParaRPr lang="he-IL" sz="1400" b="1" dirty="0"/>
          </a:p>
        </p:txBody>
      </p:sp>
      <p:sp>
        <p:nvSpPr>
          <p:cNvPr id="61" name="TextBox 60"/>
          <p:cNvSpPr txBox="1"/>
          <p:nvPr/>
        </p:nvSpPr>
        <p:spPr>
          <a:xfrm>
            <a:off x="395536" y="188640"/>
            <a:ext cx="1224136" cy="369332"/>
          </a:xfrm>
          <a:prstGeom prst="rect">
            <a:avLst/>
          </a:prstGeom>
          <a:noFill/>
        </p:spPr>
        <p:txBody>
          <a:bodyPr wrap="square" rtlCol="1">
            <a:spAutoFit/>
          </a:bodyPr>
          <a:lstStyle/>
          <a:p>
            <a:r>
              <a:rPr lang="he-IL" dirty="0" smtClean="0"/>
              <a:t>שם האניה</a:t>
            </a:r>
            <a:endParaRPr lang="he-I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תמונה 51" descr="800px-US_warships_entering_Lingayen_Gulf_1945.jpg"/>
          <p:cNvPicPr>
            <a:picLocks noChangeAspect="1"/>
          </p:cNvPicPr>
          <p:nvPr/>
        </p:nvPicPr>
        <p:blipFill>
          <a:blip r:embed="rId3" cstate="print">
            <a:lum bright="31000"/>
          </a:blip>
          <a:stretch>
            <a:fillRect/>
          </a:stretch>
        </p:blipFill>
        <p:spPr>
          <a:xfrm>
            <a:off x="1331640" y="692696"/>
            <a:ext cx="7812360" cy="5468652"/>
          </a:xfrm>
          <a:prstGeom prst="rect">
            <a:avLst/>
          </a:prstGeom>
        </p:spPr>
      </p:pic>
      <p:sp>
        <p:nvSpPr>
          <p:cNvPr id="12" name="TextBox 11"/>
          <p:cNvSpPr txBox="1"/>
          <p:nvPr/>
        </p:nvSpPr>
        <p:spPr>
          <a:xfrm>
            <a:off x="179512" y="404664"/>
            <a:ext cx="8640960" cy="246221"/>
          </a:xfrm>
          <a:prstGeom prst="rect">
            <a:avLst/>
          </a:prstGeom>
          <a:solidFill>
            <a:schemeClr val="accent6">
              <a:lumMod val="75000"/>
            </a:schemeClr>
          </a:solidFill>
        </p:spPr>
        <p:txBody>
          <a:bodyPr wrap="square" rtlCol="1">
            <a:spAutoFit/>
          </a:bodyPr>
          <a:lstStyle/>
          <a:p>
            <a:r>
              <a:rPr lang="en-US" sz="1000" dirty="0" smtClean="0"/>
              <a:t>--</a:t>
            </a:r>
            <a:endParaRPr lang="he-IL" sz="1000" dirty="0"/>
          </a:p>
        </p:txBody>
      </p:sp>
      <p:sp>
        <p:nvSpPr>
          <p:cNvPr id="21" name="TextBox 20"/>
          <p:cNvSpPr txBox="1"/>
          <p:nvPr/>
        </p:nvSpPr>
        <p:spPr>
          <a:xfrm>
            <a:off x="3059832" y="1196752"/>
            <a:ext cx="1080120" cy="307777"/>
          </a:xfrm>
          <a:prstGeom prst="rect">
            <a:avLst/>
          </a:prstGeom>
          <a:noFill/>
        </p:spPr>
        <p:txBody>
          <a:bodyPr wrap="square" rtlCol="1">
            <a:spAutoFit/>
          </a:bodyPr>
          <a:lstStyle/>
          <a:p>
            <a:pPr algn="l" rtl="0"/>
            <a:r>
              <a:rPr lang="en-US" sz="1400" dirty="0" smtClean="0"/>
              <a:t>light cruiser</a:t>
            </a:r>
            <a:endParaRPr lang="en-US" sz="1400" dirty="0" smtClean="0">
              <a:solidFill>
                <a:srgbClr val="FF0000"/>
              </a:solidFill>
            </a:endParaRPr>
          </a:p>
        </p:txBody>
      </p:sp>
      <p:sp>
        <p:nvSpPr>
          <p:cNvPr id="23" name="TextBox 22"/>
          <p:cNvSpPr txBox="1"/>
          <p:nvPr/>
        </p:nvSpPr>
        <p:spPr>
          <a:xfrm>
            <a:off x="4499992" y="6453336"/>
            <a:ext cx="3456384" cy="307777"/>
          </a:xfrm>
          <a:prstGeom prst="rect">
            <a:avLst/>
          </a:prstGeom>
          <a:noFill/>
        </p:spPr>
        <p:txBody>
          <a:bodyPr wrap="square" rtlCol="1">
            <a:spAutoFit/>
          </a:bodyPr>
          <a:lstStyle/>
          <a:p>
            <a:r>
              <a:rPr lang="he-IL" sz="1400" dirty="0" smtClean="0"/>
              <a:t>במצגת – הקש על הדגל כדי לחזור לתפריט זה</a:t>
            </a:r>
            <a:endParaRPr lang="he-IL" sz="1400" dirty="0"/>
          </a:p>
        </p:txBody>
      </p:sp>
      <p:sp>
        <p:nvSpPr>
          <p:cNvPr id="25" name="TextBox 24"/>
          <p:cNvSpPr txBox="1"/>
          <p:nvPr/>
        </p:nvSpPr>
        <p:spPr>
          <a:xfrm>
            <a:off x="2915816" y="2276872"/>
            <a:ext cx="1080120" cy="307777"/>
          </a:xfrm>
          <a:prstGeom prst="rect">
            <a:avLst/>
          </a:prstGeom>
          <a:noFill/>
        </p:spPr>
        <p:txBody>
          <a:bodyPr wrap="square" rtlCol="1">
            <a:spAutoFit/>
          </a:bodyPr>
          <a:lstStyle/>
          <a:p>
            <a:pPr algn="ctr"/>
            <a:r>
              <a:rPr lang="en-US" sz="1400" dirty="0" smtClean="0"/>
              <a:t>Destroyer</a:t>
            </a:r>
          </a:p>
        </p:txBody>
      </p:sp>
      <p:pic>
        <p:nvPicPr>
          <p:cNvPr id="27" name="תמונה 26" descr="rn_1.gif">
            <a:hlinkClick r:id="rId4" action="ppaction://hlinksldjump"/>
          </p:cNvPr>
          <p:cNvPicPr>
            <a:picLocks noChangeAspect="1"/>
          </p:cNvPicPr>
          <p:nvPr/>
        </p:nvPicPr>
        <p:blipFill>
          <a:blip r:embed="rId5" cstate="print"/>
          <a:stretch>
            <a:fillRect/>
          </a:stretch>
        </p:blipFill>
        <p:spPr>
          <a:xfrm>
            <a:off x="8100392" y="6237312"/>
            <a:ext cx="714375" cy="476250"/>
          </a:xfrm>
          <a:prstGeom prst="rect">
            <a:avLst/>
          </a:prstGeom>
        </p:spPr>
      </p:pic>
      <p:sp>
        <p:nvSpPr>
          <p:cNvPr id="36" name="TextBox 35"/>
          <p:cNvSpPr txBox="1"/>
          <p:nvPr/>
        </p:nvSpPr>
        <p:spPr>
          <a:xfrm>
            <a:off x="2987824" y="4797152"/>
            <a:ext cx="936104" cy="307777"/>
          </a:xfrm>
          <a:prstGeom prst="rect">
            <a:avLst/>
          </a:prstGeom>
          <a:noFill/>
        </p:spPr>
        <p:txBody>
          <a:bodyPr wrap="square" rtlCol="1">
            <a:spAutoFit/>
          </a:bodyPr>
          <a:lstStyle/>
          <a:p>
            <a:pPr algn="ctr"/>
            <a:r>
              <a:rPr lang="en-US" sz="1400" dirty="0" smtClean="0"/>
              <a:t>Destroyer</a:t>
            </a:r>
          </a:p>
        </p:txBody>
      </p:sp>
      <p:sp>
        <p:nvSpPr>
          <p:cNvPr id="37" name="TextBox 36"/>
          <p:cNvSpPr txBox="1"/>
          <p:nvPr/>
        </p:nvSpPr>
        <p:spPr>
          <a:xfrm>
            <a:off x="2915816" y="1916832"/>
            <a:ext cx="1296144" cy="307777"/>
          </a:xfrm>
          <a:prstGeom prst="rect">
            <a:avLst/>
          </a:prstGeom>
          <a:noFill/>
        </p:spPr>
        <p:txBody>
          <a:bodyPr wrap="square" rtlCol="1">
            <a:spAutoFit/>
          </a:bodyPr>
          <a:lstStyle/>
          <a:p>
            <a:pPr algn="ctr"/>
            <a:r>
              <a:rPr lang="en-US" sz="1400" dirty="0" smtClean="0"/>
              <a:t>Minesweeper</a:t>
            </a:r>
          </a:p>
        </p:txBody>
      </p:sp>
      <p:sp>
        <p:nvSpPr>
          <p:cNvPr id="50" name="TextBox 49"/>
          <p:cNvSpPr txBox="1"/>
          <p:nvPr/>
        </p:nvSpPr>
        <p:spPr>
          <a:xfrm>
            <a:off x="3131840" y="332656"/>
            <a:ext cx="576064" cy="369332"/>
          </a:xfrm>
          <a:prstGeom prst="rect">
            <a:avLst/>
          </a:prstGeom>
          <a:noFill/>
        </p:spPr>
        <p:txBody>
          <a:bodyPr wrap="square" rtlCol="1">
            <a:spAutoFit/>
          </a:bodyPr>
          <a:lstStyle/>
          <a:p>
            <a:r>
              <a:rPr lang="he-IL" dirty="0" smtClean="0"/>
              <a:t>סוג</a:t>
            </a:r>
            <a:endParaRPr lang="he-IL" dirty="0"/>
          </a:p>
        </p:txBody>
      </p:sp>
      <p:sp>
        <p:nvSpPr>
          <p:cNvPr id="43" name="TextBox 42"/>
          <p:cNvSpPr txBox="1"/>
          <p:nvPr/>
        </p:nvSpPr>
        <p:spPr>
          <a:xfrm>
            <a:off x="251520" y="6309320"/>
            <a:ext cx="3384376" cy="369332"/>
          </a:xfrm>
          <a:prstGeom prst="rect">
            <a:avLst/>
          </a:prstGeom>
          <a:noFill/>
        </p:spPr>
        <p:txBody>
          <a:bodyPr wrap="square" rtlCol="1">
            <a:spAutoFit/>
          </a:bodyPr>
          <a:lstStyle/>
          <a:p>
            <a:pPr algn="l" rtl="0"/>
            <a:r>
              <a:rPr lang="en-US" b="1" dirty="0" smtClean="0">
                <a:solidFill>
                  <a:schemeClr val="tx2">
                    <a:lumMod val="75000"/>
                  </a:schemeClr>
                </a:solidFill>
              </a:rPr>
              <a:t>[ H.M.S.  -  </a:t>
            </a:r>
            <a:r>
              <a:rPr lang="en-US" b="1" dirty="0" err="1" smtClean="0">
                <a:solidFill>
                  <a:schemeClr val="tx2">
                    <a:lumMod val="75000"/>
                  </a:schemeClr>
                </a:solidFill>
              </a:rPr>
              <a:t>His/Her</a:t>
            </a:r>
            <a:r>
              <a:rPr lang="en-US" b="1" dirty="0" smtClean="0">
                <a:solidFill>
                  <a:schemeClr val="tx2">
                    <a:lumMod val="75000"/>
                  </a:schemeClr>
                </a:solidFill>
              </a:rPr>
              <a:t> Majesty Ship ]</a:t>
            </a:r>
            <a:endParaRPr lang="he-IL" b="1" dirty="0">
              <a:solidFill>
                <a:schemeClr val="tx2">
                  <a:lumMod val="75000"/>
                </a:schemeClr>
              </a:solidFill>
            </a:endParaRPr>
          </a:p>
        </p:txBody>
      </p:sp>
      <p:sp>
        <p:nvSpPr>
          <p:cNvPr id="80" name="TextBox 79"/>
          <p:cNvSpPr txBox="1"/>
          <p:nvPr/>
        </p:nvSpPr>
        <p:spPr>
          <a:xfrm>
            <a:off x="2987824" y="4437112"/>
            <a:ext cx="1224136" cy="307777"/>
          </a:xfrm>
          <a:prstGeom prst="rect">
            <a:avLst/>
          </a:prstGeom>
          <a:noFill/>
        </p:spPr>
        <p:txBody>
          <a:bodyPr wrap="square" rtlCol="1">
            <a:spAutoFit/>
          </a:bodyPr>
          <a:lstStyle/>
          <a:p>
            <a:pPr algn="ctr"/>
            <a:r>
              <a:rPr lang="en-US" sz="1400" dirty="0" smtClean="0"/>
              <a:t>Minesweeper</a:t>
            </a:r>
          </a:p>
        </p:txBody>
      </p:sp>
      <p:sp>
        <p:nvSpPr>
          <p:cNvPr id="72" name="TextBox 71"/>
          <p:cNvSpPr txBox="1"/>
          <p:nvPr/>
        </p:nvSpPr>
        <p:spPr>
          <a:xfrm>
            <a:off x="2987824" y="2996952"/>
            <a:ext cx="936104" cy="307777"/>
          </a:xfrm>
          <a:prstGeom prst="rect">
            <a:avLst/>
          </a:prstGeom>
          <a:noFill/>
        </p:spPr>
        <p:txBody>
          <a:bodyPr wrap="square" rtlCol="1">
            <a:spAutoFit/>
          </a:bodyPr>
          <a:lstStyle/>
          <a:p>
            <a:pPr algn="ctr"/>
            <a:r>
              <a:rPr lang="en-US" sz="1400" dirty="0" smtClean="0"/>
              <a:t>Destroyer</a:t>
            </a:r>
          </a:p>
        </p:txBody>
      </p:sp>
      <p:sp>
        <p:nvSpPr>
          <p:cNvPr id="73" name="TextBox 72"/>
          <p:cNvSpPr txBox="1"/>
          <p:nvPr/>
        </p:nvSpPr>
        <p:spPr>
          <a:xfrm>
            <a:off x="2987824" y="4077072"/>
            <a:ext cx="936104" cy="307777"/>
          </a:xfrm>
          <a:prstGeom prst="rect">
            <a:avLst/>
          </a:prstGeom>
          <a:noFill/>
        </p:spPr>
        <p:txBody>
          <a:bodyPr wrap="square" rtlCol="1">
            <a:spAutoFit/>
          </a:bodyPr>
          <a:lstStyle/>
          <a:p>
            <a:pPr algn="ctr"/>
            <a:r>
              <a:rPr lang="en-US" sz="1400" dirty="0" smtClean="0"/>
              <a:t>Destroyer</a:t>
            </a:r>
          </a:p>
        </p:txBody>
      </p:sp>
      <p:sp>
        <p:nvSpPr>
          <p:cNvPr id="83" name="TextBox 82"/>
          <p:cNvSpPr txBox="1"/>
          <p:nvPr/>
        </p:nvSpPr>
        <p:spPr>
          <a:xfrm>
            <a:off x="3059832" y="3356992"/>
            <a:ext cx="1152128" cy="307777"/>
          </a:xfrm>
          <a:prstGeom prst="rect">
            <a:avLst/>
          </a:prstGeom>
          <a:noFill/>
        </p:spPr>
        <p:txBody>
          <a:bodyPr wrap="square" rtlCol="1">
            <a:spAutoFit/>
          </a:bodyPr>
          <a:lstStyle/>
          <a:p>
            <a:pPr algn="l" rtl="0"/>
            <a:r>
              <a:rPr lang="en-US" sz="1400" dirty="0" smtClean="0"/>
              <a:t>Frigate </a:t>
            </a:r>
          </a:p>
        </p:txBody>
      </p:sp>
      <p:sp>
        <p:nvSpPr>
          <p:cNvPr id="86" name="TextBox 85"/>
          <p:cNvSpPr txBox="1"/>
          <p:nvPr/>
        </p:nvSpPr>
        <p:spPr>
          <a:xfrm>
            <a:off x="179512" y="1196752"/>
            <a:ext cx="2736304" cy="307777"/>
          </a:xfrm>
          <a:prstGeom prst="rect">
            <a:avLst/>
          </a:prstGeom>
          <a:noFill/>
        </p:spPr>
        <p:txBody>
          <a:bodyPr wrap="square" rtlCol="1">
            <a:spAutoFit/>
          </a:bodyPr>
          <a:lstStyle/>
          <a:p>
            <a:pPr algn="l" rtl="0"/>
            <a:r>
              <a:rPr lang="he-IL" sz="1400" b="1" dirty="0" smtClean="0"/>
              <a:t>18 </a:t>
            </a:r>
            <a:r>
              <a:rPr lang="en-US" sz="1400" b="1" dirty="0" smtClean="0"/>
              <a:t>  </a:t>
            </a:r>
            <a:r>
              <a:rPr lang="en-US" sz="1400" b="1" dirty="0" err="1" smtClean="0">
                <a:hlinkClick r:id="" action="ppaction://noaction"/>
              </a:rPr>
              <a:t>Hms</a:t>
            </a:r>
            <a:r>
              <a:rPr lang="en-US" sz="1400" b="1" dirty="0" smtClean="0">
                <a:hlinkClick r:id="" action="ppaction://noaction"/>
              </a:rPr>
              <a:t> </a:t>
            </a:r>
            <a:r>
              <a:rPr lang="en-US" sz="1400" b="1" i="1" dirty="0" smtClean="0">
                <a:hlinkClick r:id="" action="ppaction://noaction"/>
              </a:rPr>
              <a:t>Phoebe</a:t>
            </a:r>
            <a:endParaRPr lang="he-IL" sz="1400" b="1" dirty="0"/>
          </a:p>
        </p:txBody>
      </p:sp>
      <p:sp>
        <p:nvSpPr>
          <p:cNvPr id="87" name="TextBox 86"/>
          <p:cNvSpPr txBox="1"/>
          <p:nvPr/>
        </p:nvSpPr>
        <p:spPr>
          <a:xfrm>
            <a:off x="179512" y="1556792"/>
            <a:ext cx="2736304" cy="307777"/>
          </a:xfrm>
          <a:prstGeom prst="rect">
            <a:avLst/>
          </a:prstGeom>
          <a:noFill/>
        </p:spPr>
        <p:txBody>
          <a:bodyPr wrap="square" rtlCol="1">
            <a:spAutoFit/>
          </a:bodyPr>
          <a:lstStyle/>
          <a:p>
            <a:pPr algn="l" rtl="0"/>
            <a:r>
              <a:rPr lang="he-IL" sz="1400" b="1" dirty="0" smtClean="0"/>
              <a:t>1</a:t>
            </a:r>
            <a:r>
              <a:rPr lang="en-US" sz="1400" b="1" dirty="0" smtClean="0"/>
              <a:t>9</a:t>
            </a:r>
            <a:r>
              <a:rPr lang="he-IL" sz="1400" b="1" dirty="0" smtClean="0"/>
              <a:t> </a:t>
            </a:r>
            <a:r>
              <a:rPr lang="en-US" sz="1400" b="1" dirty="0" smtClean="0"/>
              <a:t>  </a:t>
            </a:r>
            <a:r>
              <a:rPr lang="en-US" sz="1400" b="1" dirty="0" err="1" smtClean="0">
                <a:hlinkClick r:id="" action="ppaction://noaction"/>
              </a:rPr>
              <a:t>Hms</a:t>
            </a:r>
            <a:r>
              <a:rPr lang="en-US" sz="1400" b="1" dirty="0" smtClean="0">
                <a:hlinkClick r:id="" action="ppaction://noaction"/>
              </a:rPr>
              <a:t> </a:t>
            </a:r>
            <a:r>
              <a:rPr lang="en-US" sz="1400" b="1" i="1" dirty="0" smtClean="0">
                <a:hlinkClick r:id="" action="ppaction://noaction"/>
              </a:rPr>
              <a:t>Providence</a:t>
            </a:r>
            <a:endParaRPr lang="he-IL" sz="1400" dirty="0"/>
          </a:p>
        </p:txBody>
      </p:sp>
      <p:sp>
        <p:nvSpPr>
          <p:cNvPr id="88" name="TextBox 87"/>
          <p:cNvSpPr txBox="1"/>
          <p:nvPr/>
        </p:nvSpPr>
        <p:spPr>
          <a:xfrm>
            <a:off x="179512" y="836712"/>
            <a:ext cx="2736304" cy="307777"/>
          </a:xfrm>
          <a:prstGeom prst="rect">
            <a:avLst/>
          </a:prstGeom>
          <a:noFill/>
        </p:spPr>
        <p:txBody>
          <a:bodyPr wrap="square" rtlCol="1">
            <a:spAutoFit/>
          </a:bodyPr>
          <a:lstStyle/>
          <a:p>
            <a:pPr algn="l" rtl="0"/>
            <a:r>
              <a:rPr lang="he-IL" sz="1400" b="1" dirty="0" smtClean="0"/>
              <a:t>17 </a:t>
            </a:r>
            <a:r>
              <a:rPr lang="en-US" sz="1400" b="1" dirty="0" smtClean="0"/>
              <a:t>  </a:t>
            </a:r>
            <a:r>
              <a:rPr lang="en-US" sz="1400" b="1" dirty="0" err="1" smtClean="0">
                <a:hlinkClick r:id="" action="ppaction://noaction"/>
              </a:rPr>
              <a:t>Hms</a:t>
            </a:r>
            <a:r>
              <a:rPr lang="en-US" sz="1400" b="1" dirty="0" smtClean="0">
                <a:hlinkClick r:id="" action="ppaction://noaction"/>
              </a:rPr>
              <a:t> </a:t>
            </a:r>
            <a:r>
              <a:rPr lang="en-US" sz="1400" b="1" i="1" dirty="0" smtClean="0">
                <a:hlinkClick r:id="" action="ppaction://noaction"/>
              </a:rPr>
              <a:t>Pelican</a:t>
            </a:r>
            <a:endParaRPr lang="he-IL" sz="1400" b="1" dirty="0"/>
          </a:p>
        </p:txBody>
      </p:sp>
      <p:sp>
        <p:nvSpPr>
          <p:cNvPr id="89" name="TextBox 88"/>
          <p:cNvSpPr txBox="1"/>
          <p:nvPr/>
        </p:nvSpPr>
        <p:spPr>
          <a:xfrm>
            <a:off x="179512" y="1916832"/>
            <a:ext cx="1656184" cy="307777"/>
          </a:xfrm>
          <a:prstGeom prst="rect">
            <a:avLst/>
          </a:prstGeom>
          <a:noFill/>
        </p:spPr>
        <p:txBody>
          <a:bodyPr wrap="square" rtlCol="1">
            <a:spAutoFit/>
          </a:bodyPr>
          <a:lstStyle/>
          <a:p>
            <a:pPr algn="l" rtl="0"/>
            <a:r>
              <a:rPr lang="en-US" sz="1400" b="1" dirty="0" smtClean="0"/>
              <a:t> </a:t>
            </a:r>
            <a:r>
              <a:rPr lang="he-IL" sz="1400" b="1" dirty="0" smtClean="0"/>
              <a:t>20</a:t>
            </a:r>
            <a:r>
              <a:rPr lang="en-US" sz="1400" b="1" dirty="0" smtClean="0"/>
              <a:t> </a:t>
            </a:r>
            <a:r>
              <a:rPr lang="he-IL" sz="1400" b="1" dirty="0" smtClean="0"/>
              <a:t> </a:t>
            </a:r>
            <a:r>
              <a:rPr lang="en-US" sz="1400" b="1" dirty="0" err="1" smtClean="0">
                <a:hlinkClick r:id="" action="ppaction://noaction"/>
              </a:rPr>
              <a:t>Hms</a:t>
            </a:r>
            <a:r>
              <a:rPr lang="en-US" sz="1400" b="1" dirty="0" smtClean="0">
                <a:hlinkClick r:id="" action="ppaction://noaction"/>
              </a:rPr>
              <a:t> </a:t>
            </a:r>
            <a:r>
              <a:rPr lang="en-US" sz="1400" b="1" i="1" dirty="0" smtClean="0">
                <a:hlinkClick r:id="" action="ppaction://noaction"/>
              </a:rPr>
              <a:t>Rowena</a:t>
            </a:r>
            <a:endParaRPr lang="he-IL" sz="1400" dirty="0"/>
          </a:p>
        </p:txBody>
      </p:sp>
      <p:sp>
        <p:nvSpPr>
          <p:cNvPr id="90" name="TextBox 89"/>
          <p:cNvSpPr txBox="1"/>
          <p:nvPr/>
        </p:nvSpPr>
        <p:spPr>
          <a:xfrm>
            <a:off x="179512" y="2276872"/>
            <a:ext cx="2232248" cy="307777"/>
          </a:xfrm>
          <a:prstGeom prst="rect">
            <a:avLst/>
          </a:prstGeom>
          <a:noFill/>
        </p:spPr>
        <p:txBody>
          <a:bodyPr wrap="square" rtlCol="1">
            <a:spAutoFit/>
          </a:bodyPr>
          <a:lstStyle/>
          <a:p>
            <a:pPr algn="l" rtl="0"/>
            <a:r>
              <a:rPr lang="he-IL" sz="1400" b="1" dirty="0" smtClean="0"/>
              <a:t>21 </a:t>
            </a:r>
            <a:r>
              <a:rPr lang="en-US" sz="1400" b="1" dirty="0" smtClean="0"/>
              <a:t>  </a:t>
            </a:r>
            <a:r>
              <a:rPr lang="en-US" sz="1400" b="1" dirty="0" err="1" smtClean="0">
                <a:hlinkClick r:id="" action="ppaction://noaction"/>
              </a:rPr>
              <a:t>Hms</a:t>
            </a:r>
            <a:r>
              <a:rPr lang="en-US" sz="1400" b="1" dirty="0" smtClean="0">
                <a:hlinkClick r:id="" action="ppaction://noaction"/>
              </a:rPr>
              <a:t> </a:t>
            </a:r>
            <a:r>
              <a:rPr lang="en-US" sz="1400" b="1" i="1" dirty="0" err="1" smtClean="0">
                <a:hlinkClick r:id="" action="ppaction://noaction"/>
              </a:rPr>
              <a:t>Saumarez</a:t>
            </a:r>
            <a:endParaRPr lang="he-IL" sz="1400" dirty="0"/>
          </a:p>
        </p:txBody>
      </p:sp>
      <p:sp>
        <p:nvSpPr>
          <p:cNvPr id="91" name="TextBox 90"/>
          <p:cNvSpPr txBox="1"/>
          <p:nvPr/>
        </p:nvSpPr>
        <p:spPr>
          <a:xfrm>
            <a:off x="179512" y="2996952"/>
            <a:ext cx="1800200" cy="307777"/>
          </a:xfrm>
          <a:prstGeom prst="rect">
            <a:avLst/>
          </a:prstGeom>
          <a:noFill/>
        </p:spPr>
        <p:txBody>
          <a:bodyPr wrap="square" rtlCol="1">
            <a:spAutoFit/>
          </a:bodyPr>
          <a:lstStyle/>
          <a:p>
            <a:pPr algn="l" rtl="0"/>
            <a:r>
              <a:rPr lang="he-IL" sz="1400" b="1" i="1" dirty="0" smtClean="0"/>
              <a:t>23 </a:t>
            </a:r>
            <a:r>
              <a:rPr lang="en-US" sz="1400" b="1" i="1" dirty="0" smtClean="0"/>
              <a:t>  </a:t>
            </a:r>
            <a:r>
              <a:rPr lang="en-US" sz="1400" b="1" i="1" dirty="0" smtClean="0">
                <a:hlinkClick r:id="" action="ppaction://noaction"/>
              </a:rPr>
              <a:t>HMS </a:t>
            </a:r>
            <a:r>
              <a:rPr lang="en-US" sz="1400" b="1" i="1" dirty="0" err="1" smtClean="0">
                <a:hlinkClick r:id="" action="ppaction://noaction"/>
              </a:rPr>
              <a:t>Stevenstone</a:t>
            </a:r>
            <a:endParaRPr lang="he-IL" sz="1400" b="1" dirty="0"/>
          </a:p>
        </p:txBody>
      </p:sp>
      <p:sp>
        <p:nvSpPr>
          <p:cNvPr id="92" name="TextBox 91"/>
          <p:cNvSpPr txBox="1"/>
          <p:nvPr/>
        </p:nvSpPr>
        <p:spPr>
          <a:xfrm>
            <a:off x="179512" y="3356992"/>
            <a:ext cx="2160240" cy="307777"/>
          </a:xfrm>
          <a:prstGeom prst="rect">
            <a:avLst/>
          </a:prstGeom>
          <a:noFill/>
        </p:spPr>
        <p:txBody>
          <a:bodyPr wrap="square" rtlCol="1">
            <a:spAutoFit/>
          </a:bodyPr>
          <a:lstStyle/>
          <a:p>
            <a:pPr algn="l" rtl="0"/>
            <a:r>
              <a:rPr lang="he-IL" sz="1400" b="1" dirty="0" smtClean="0"/>
              <a:t>24 </a:t>
            </a:r>
            <a:r>
              <a:rPr lang="en-US" sz="1400" b="1" dirty="0" smtClean="0"/>
              <a:t>  </a:t>
            </a:r>
            <a:r>
              <a:rPr lang="en-US" sz="1400" b="1" dirty="0" err="1" smtClean="0">
                <a:hlinkClick r:id="" action="ppaction://noaction"/>
              </a:rPr>
              <a:t>Hms</a:t>
            </a:r>
            <a:r>
              <a:rPr lang="en-US" sz="1400" b="1" dirty="0" smtClean="0">
                <a:hlinkClick r:id="" action="ppaction://noaction"/>
              </a:rPr>
              <a:t> </a:t>
            </a:r>
            <a:r>
              <a:rPr lang="en-US" sz="1400" b="1" i="1" dirty="0" smtClean="0">
                <a:hlinkClick r:id="" action="ppaction://noaction"/>
              </a:rPr>
              <a:t>St. Austell Bay</a:t>
            </a:r>
            <a:endParaRPr lang="he-IL" sz="1400" dirty="0"/>
          </a:p>
        </p:txBody>
      </p:sp>
      <p:sp>
        <p:nvSpPr>
          <p:cNvPr id="93" name="TextBox 92"/>
          <p:cNvSpPr txBox="1"/>
          <p:nvPr/>
        </p:nvSpPr>
        <p:spPr>
          <a:xfrm>
            <a:off x="179512" y="3717032"/>
            <a:ext cx="2232248" cy="307777"/>
          </a:xfrm>
          <a:prstGeom prst="rect">
            <a:avLst/>
          </a:prstGeom>
          <a:noFill/>
        </p:spPr>
        <p:txBody>
          <a:bodyPr wrap="square" rtlCol="1">
            <a:spAutoFit/>
          </a:bodyPr>
          <a:lstStyle/>
          <a:p>
            <a:pPr algn="l" rtl="0"/>
            <a:r>
              <a:rPr lang="he-IL" sz="1400" b="1" dirty="0" smtClean="0"/>
              <a:t>25 </a:t>
            </a:r>
            <a:r>
              <a:rPr lang="en-US" sz="1400" b="1" dirty="0" smtClean="0"/>
              <a:t>  </a:t>
            </a:r>
            <a:r>
              <a:rPr lang="en-US" sz="1400" b="1" dirty="0" err="1" smtClean="0">
                <a:hlinkClick r:id="" action="ppaction://noaction"/>
              </a:rPr>
              <a:t>Hms</a:t>
            </a:r>
            <a:r>
              <a:rPr lang="en-US" sz="1400" b="1" dirty="0" smtClean="0">
                <a:hlinkClick r:id="" action="ppaction://noaction"/>
              </a:rPr>
              <a:t> </a:t>
            </a:r>
            <a:r>
              <a:rPr lang="en-US" sz="1400" b="1" i="1" dirty="0" smtClean="0">
                <a:hlinkClick r:id="" action="ppaction://noaction"/>
              </a:rPr>
              <a:t>St. Brides Bay</a:t>
            </a:r>
            <a:endParaRPr lang="he-IL" sz="1400" dirty="0"/>
          </a:p>
        </p:txBody>
      </p:sp>
      <p:sp>
        <p:nvSpPr>
          <p:cNvPr id="94" name="TextBox 93"/>
          <p:cNvSpPr txBox="1"/>
          <p:nvPr/>
        </p:nvSpPr>
        <p:spPr>
          <a:xfrm>
            <a:off x="179512" y="4077072"/>
            <a:ext cx="1872208" cy="307777"/>
          </a:xfrm>
          <a:prstGeom prst="rect">
            <a:avLst/>
          </a:prstGeom>
          <a:noFill/>
        </p:spPr>
        <p:txBody>
          <a:bodyPr wrap="square" rtlCol="1">
            <a:spAutoFit/>
          </a:bodyPr>
          <a:lstStyle/>
          <a:p>
            <a:pPr algn="l" rtl="0"/>
            <a:r>
              <a:rPr lang="he-IL" sz="1400" b="1" dirty="0" smtClean="0"/>
              <a:t>26 </a:t>
            </a:r>
            <a:r>
              <a:rPr lang="en-US" sz="1400" b="1" dirty="0" smtClean="0"/>
              <a:t>  </a:t>
            </a:r>
            <a:r>
              <a:rPr lang="en-US" sz="1400" b="1" dirty="0" err="1" smtClean="0">
                <a:hlinkClick r:id="" action="ppaction://noaction"/>
              </a:rPr>
              <a:t>Hms</a:t>
            </a:r>
            <a:r>
              <a:rPr lang="en-US" sz="1400" b="1" dirty="0" smtClean="0">
                <a:hlinkClick r:id="" action="ppaction://noaction"/>
              </a:rPr>
              <a:t> </a:t>
            </a:r>
            <a:r>
              <a:rPr lang="en-US" sz="1400" b="1" i="1" dirty="0" err="1" smtClean="0">
                <a:hlinkClick r:id="" action="ppaction://noaction"/>
              </a:rPr>
              <a:t>Talybont</a:t>
            </a:r>
            <a:endParaRPr lang="he-IL" sz="1400" dirty="0"/>
          </a:p>
        </p:txBody>
      </p:sp>
      <p:sp>
        <p:nvSpPr>
          <p:cNvPr id="95" name="TextBox 94"/>
          <p:cNvSpPr txBox="1"/>
          <p:nvPr/>
        </p:nvSpPr>
        <p:spPr>
          <a:xfrm>
            <a:off x="179512" y="4437112"/>
            <a:ext cx="1872208" cy="307777"/>
          </a:xfrm>
          <a:prstGeom prst="rect">
            <a:avLst/>
          </a:prstGeom>
          <a:noFill/>
        </p:spPr>
        <p:txBody>
          <a:bodyPr wrap="square" rtlCol="1">
            <a:spAutoFit/>
          </a:bodyPr>
          <a:lstStyle/>
          <a:p>
            <a:pPr algn="l" rtl="0"/>
            <a:r>
              <a:rPr lang="he-IL" sz="1400" b="1" dirty="0" smtClean="0"/>
              <a:t>27 </a:t>
            </a:r>
            <a:r>
              <a:rPr lang="en-US" sz="1400" b="1" dirty="0" smtClean="0"/>
              <a:t>  </a:t>
            </a:r>
            <a:r>
              <a:rPr lang="en-US" sz="1400" b="1" dirty="0" err="1" smtClean="0">
                <a:hlinkClick r:id="" action="ppaction://noaction"/>
              </a:rPr>
              <a:t>Hms</a:t>
            </a:r>
            <a:r>
              <a:rPr lang="en-US" sz="1400" b="1" dirty="0" smtClean="0">
                <a:hlinkClick r:id="" action="ppaction://noaction"/>
              </a:rPr>
              <a:t> </a:t>
            </a:r>
            <a:r>
              <a:rPr lang="en-US" sz="1400" b="1" i="1" dirty="0" smtClean="0">
                <a:hlinkClick r:id="" action="ppaction://noaction"/>
              </a:rPr>
              <a:t>Welfare</a:t>
            </a:r>
            <a:endParaRPr lang="he-IL" sz="1400" dirty="0"/>
          </a:p>
        </p:txBody>
      </p:sp>
      <p:sp>
        <p:nvSpPr>
          <p:cNvPr id="96" name="TextBox 95"/>
          <p:cNvSpPr txBox="1"/>
          <p:nvPr/>
        </p:nvSpPr>
        <p:spPr>
          <a:xfrm>
            <a:off x="179512" y="4797152"/>
            <a:ext cx="1872208" cy="307777"/>
          </a:xfrm>
          <a:prstGeom prst="rect">
            <a:avLst/>
          </a:prstGeom>
          <a:noFill/>
        </p:spPr>
        <p:txBody>
          <a:bodyPr wrap="square" rtlCol="1">
            <a:spAutoFit/>
          </a:bodyPr>
          <a:lstStyle/>
          <a:p>
            <a:pPr algn="l" rtl="0"/>
            <a:r>
              <a:rPr lang="he-IL" sz="1400" b="1" dirty="0" smtClean="0"/>
              <a:t>28 </a:t>
            </a:r>
            <a:r>
              <a:rPr lang="en-US" sz="1400" b="1" dirty="0" smtClean="0"/>
              <a:t>  </a:t>
            </a:r>
            <a:r>
              <a:rPr lang="en-US" sz="1400" b="1" dirty="0" err="1" smtClean="0">
                <a:hlinkClick r:id="" action="ppaction://noaction"/>
              </a:rPr>
              <a:t>Hms</a:t>
            </a:r>
            <a:r>
              <a:rPr lang="en-US" sz="1400" b="1" dirty="0" smtClean="0">
                <a:hlinkClick r:id="" action="ppaction://noaction"/>
              </a:rPr>
              <a:t> </a:t>
            </a:r>
            <a:r>
              <a:rPr lang="en-US" sz="1400" b="1" i="1" dirty="0" smtClean="0">
                <a:hlinkClick r:id="" action="ppaction://noaction"/>
              </a:rPr>
              <a:t>Venus</a:t>
            </a:r>
            <a:endParaRPr lang="he-IL" sz="1400" dirty="0"/>
          </a:p>
        </p:txBody>
      </p:sp>
      <p:sp>
        <p:nvSpPr>
          <p:cNvPr id="97" name="TextBox 96"/>
          <p:cNvSpPr txBox="1"/>
          <p:nvPr/>
        </p:nvSpPr>
        <p:spPr>
          <a:xfrm>
            <a:off x="107504" y="5157192"/>
            <a:ext cx="1872208" cy="307777"/>
          </a:xfrm>
          <a:prstGeom prst="rect">
            <a:avLst/>
          </a:prstGeom>
          <a:noFill/>
        </p:spPr>
        <p:txBody>
          <a:bodyPr wrap="square" rtlCol="1">
            <a:spAutoFit/>
          </a:bodyPr>
          <a:lstStyle/>
          <a:p>
            <a:pPr algn="l" rtl="0"/>
            <a:r>
              <a:rPr lang="he-IL" sz="1400" b="1" dirty="0" smtClean="0"/>
              <a:t>29  </a:t>
            </a:r>
            <a:r>
              <a:rPr lang="en-US" sz="1400" b="1" dirty="0" smtClean="0"/>
              <a:t>  </a:t>
            </a:r>
            <a:r>
              <a:rPr lang="en-US" sz="1400" b="1" dirty="0" err="1" smtClean="0">
                <a:hlinkClick r:id="" action="ppaction://noaction"/>
              </a:rPr>
              <a:t>Hms</a:t>
            </a:r>
            <a:r>
              <a:rPr lang="en-US" sz="1400" b="1" dirty="0" smtClean="0">
                <a:hlinkClick r:id="" action="ppaction://noaction"/>
              </a:rPr>
              <a:t> </a:t>
            </a:r>
            <a:r>
              <a:rPr lang="en-US" sz="1400" b="1" i="1" dirty="0" err="1" smtClean="0">
                <a:hlinkClick r:id="" action="ppaction://noaction"/>
              </a:rPr>
              <a:t>Verulam</a:t>
            </a:r>
            <a:endParaRPr lang="he-IL" sz="1400" b="1" dirty="0"/>
          </a:p>
        </p:txBody>
      </p:sp>
      <p:sp>
        <p:nvSpPr>
          <p:cNvPr id="98" name="TextBox 97"/>
          <p:cNvSpPr txBox="1"/>
          <p:nvPr/>
        </p:nvSpPr>
        <p:spPr>
          <a:xfrm>
            <a:off x="107504" y="5517232"/>
            <a:ext cx="1872208" cy="307777"/>
          </a:xfrm>
          <a:prstGeom prst="rect">
            <a:avLst/>
          </a:prstGeom>
          <a:noFill/>
        </p:spPr>
        <p:txBody>
          <a:bodyPr wrap="square" rtlCol="1">
            <a:spAutoFit/>
          </a:bodyPr>
          <a:lstStyle/>
          <a:p>
            <a:pPr algn="l" rtl="0"/>
            <a:r>
              <a:rPr lang="he-IL" sz="1400" b="1" dirty="0" smtClean="0"/>
              <a:t>30  </a:t>
            </a:r>
            <a:r>
              <a:rPr lang="en-US" sz="1400" b="1" dirty="0" smtClean="0"/>
              <a:t>  </a:t>
            </a:r>
            <a:r>
              <a:rPr lang="en-US" sz="1400" b="1" dirty="0" err="1" smtClean="0">
                <a:hlinkClick r:id="" action="ppaction://noaction"/>
              </a:rPr>
              <a:t>Hms</a:t>
            </a:r>
            <a:r>
              <a:rPr lang="en-US" sz="1400" b="1" dirty="0" smtClean="0">
                <a:hlinkClick r:id="" action="ppaction://noaction"/>
              </a:rPr>
              <a:t> </a:t>
            </a:r>
            <a:r>
              <a:rPr lang="en-US" sz="1400" b="1" i="1" dirty="0" smtClean="0">
                <a:hlinkClick r:id="" action="ppaction://noaction"/>
              </a:rPr>
              <a:t>Virago</a:t>
            </a:r>
            <a:endParaRPr lang="he-IL" sz="1400" dirty="0"/>
          </a:p>
        </p:txBody>
      </p:sp>
      <p:sp>
        <p:nvSpPr>
          <p:cNvPr id="99" name="TextBox 98"/>
          <p:cNvSpPr txBox="1"/>
          <p:nvPr/>
        </p:nvSpPr>
        <p:spPr>
          <a:xfrm>
            <a:off x="2987824" y="2636912"/>
            <a:ext cx="1224136" cy="307777"/>
          </a:xfrm>
          <a:prstGeom prst="rect">
            <a:avLst/>
          </a:prstGeom>
          <a:noFill/>
        </p:spPr>
        <p:txBody>
          <a:bodyPr wrap="square" rtlCol="1">
            <a:spAutoFit/>
          </a:bodyPr>
          <a:lstStyle/>
          <a:p>
            <a:pPr algn="ctr"/>
            <a:r>
              <a:rPr lang="en-US" sz="1400" dirty="0" smtClean="0"/>
              <a:t>Minesweeper</a:t>
            </a:r>
          </a:p>
        </p:txBody>
      </p:sp>
      <p:sp>
        <p:nvSpPr>
          <p:cNvPr id="100" name="TextBox 99"/>
          <p:cNvSpPr txBox="1"/>
          <p:nvPr/>
        </p:nvSpPr>
        <p:spPr>
          <a:xfrm>
            <a:off x="3059832" y="3717032"/>
            <a:ext cx="1152128" cy="307777"/>
          </a:xfrm>
          <a:prstGeom prst="rect">
            <a:avLst/>
          </a:prstGeom>
          <a:noFill/>
        </p:spPr>
        <p:txBody>
          <a:bodyPr wrap="square" rtlCol="1">
            <a:spAutoFit/>
          </a:bodyPr>
          <a:lstStyle/>
          <a:p>
            <a:pPr algn="l" rtl="0"/>
            <a:r>
              <a:rPr lang="en-US" sz="1400" dirty="0" smtClean="0"/>
              <a:t>Frigate </a:t>
            </a:r>
          </a:p>
        </p:txBody>
      </p:sp>
      <p:sp>
        <p:nvSpPr>
          <p:cNvPr id="101" name="TextBox 100"/>
          <p:cNvSpPr txBox="1"/>
          <p:nvPr/>
        </p:nvSpPr>
        <p:spPr>
          <a:xfrm>
            <a:off x="2987824" y="5157192"/>
            <a:ext cx="936104" cy="307777"/>
          </a:xfrm>
          <a:prstGeom prst="rect">
            <a:avLst/>
          </a:prstGeom>
          <a:noFill/>
        </p:spPr>
        <p:txBody>
          <a:bodyPr wrap="square" rtlCol="1">
            <a:spAutoFit/>
          </a:bodyPr>
          <a:lstStyle/>
          <a:p>
            <a:pPr algn="ctr"/>
            <a:r>
              <a:rPr lang="en-US" sz="1400" dirty="0" smtClean="0"/>
              <a:t>Destroyer</a:t>
            </a:r>
          </a:p>
        </p:txBody>
      </p:sp>
      <p:sp>
        <p:nvSpPr>
          <p:cNvPr id="102" name="TextBox 101"/>
          <p:cNvSpPr txBox="1"/>
          <p:nvPr/>
        </p:nvSpPr>
        <p:spPr>
          <a:xfrm>
            <a:off x="2987824" y="5517232"/>
            <a:ext cx="936104" cy="307777"/>
          </a:xfrm>
          <a:prstGeom prst="rect">
            <a:avLst/>
          </a:prstGeom>
          <a:noFill/>
        </p:spPr>
        <p:txBody>
          <a:bodyPr wrap="square" rtlCol="1">
            <a:spAutoFit/>
          </a:bodyPr>
          <a:lstStyle/>
          <a:p>
            <a:pPr algn="ctr"/>
            <a:r>
              <a:rPr lang="en-US" sz="1400" dirty="0" smtClean="0"/>
              <a:t>Destroyer</a:t>
            </a:r>
          </a:p>
        </p:txBody>
      </p:sp>
      <p:sp>
        <p:nvSpPr>
          <p:cNvPr id="104" name="TextBox 103"/>
          <p:cNvSpPr txBox="1"/>
          <p:nvPr/>
        </p:nvSpPr>
        <p:spPr>
          <a:xfrm>
            <a:off x="4355976" y="5517232"/>
            <a:ext cx="576064" cy="307777"/>
          </a:xfrm>
          <a:prstGeom prst="rect">
            <a:avLst/>
          </a:prstGeom>
          <a:noFill/>
        </p:spPr>
        <p:txBody>
          <a:bodyPr wrap="square" rtlCol="1">
            <a:spAutoFit/>
          </a:bodyPr>
          <a:lstStyle/>
          <a:p>
            <a:r>
              <a:rPr lang="en-US" sz="1400" b="1" dirty="0" smtClean="0"/>
              <a:t>R 75</a:t>
            </a:r>
            <a:endParaRPr lang="he-IL" sz="1400" dirty="0"/>
          </a:p>
        </p:txBody>
      </p:sp>
      <p:sp>
        <p:nvSpPr>
          <p:cNvPr id="105" name="TextBox 104"/>
          <p:cNvSpPr txBox="1"/>
          <p:nvPr/>
        </p:nvSpPr>
        <p:spPr>
          <a:xfrm>
            <a:off x="4355976" y="5157192"/>
            <a:ext cx="576064" cy="307777"/>
          </a:xfrm>
          <a:prstGeom prst="rect">
            <a:avLst/>
          </a:prstGeom>
          <a:noFill/>
        </p:spPr>
        <p:txBody>
          <a:bodyPr wrap="square" rtlCol="1">
            <a:spAutoFit/>
          </a:bodyPr>
          <a:lstStyle/>
          <a:p>
            <a:r>
              <a:rPr lang="en-US" sz="1400" b="1" dirty="0" smtClean="0"/>
              <a:t>R 50</a:t>
            </a:r>
            <a:endParaRPr lang="he-IL" sz="1400" dirty="0"/>
          </a:p>
        </p:txBody>
      </p:sp>
      <p:sp>
        <p:nvSpPr>
          <p:cNvPr id="106" name="TextBox 105"/>
          <p:cNvSpPr txBox="1"/>
          <p:nvPr/>
        </p:nvSpPr>
        <p:spPr>
          <a:xfrm>
            <a:off x="4427984" y="4437112"/>
            <a:ext cx="576064" cy="307777"/>
          </a:xfrm>
          <a:prstGeom prst="rect">
            <a:avLst/>
          </a:prstGeom>
          <a:noFill/>
        </p:spPr>
        <p:txBody>
          <a:bodyPr wrap="square" rtlCol="1">
            <a:spAutoFit/>
          </a:bodyPr>
          <a:lstStyle/>
          <a:p>
            <a:r>
              <a:rPr lang="en-GB" sz="1400" b="1" dirty="0" smtClean="0"/>
              <a:t>J 356</a:t>
            </a:r>
            <a:endParaRPr lang="he-IL" sz="1400" dirty="0"/>
          </a:p>
        </p:txBody>
      </p:sp>
      <p:sp>
        <p:nvSpPr>
          <p:cNvPr id="107" name="TextBox 106"/>
          <p:cNvSpPr txBox="1"/>
          <p:nvPr/>
        </p:nvSpPr>
        <p:spPr>
          <a:xfrm>
            <a:off x="4499992" y="1196752"/>
            <a:ext cx="576064" cy="307777"/>
          </a:xfrm>
          <a:prstGeom prst="rect">
            <a:avLst/>
          </a:prstGeom>
          <a:noFill/>
        </p:spPr>
        <p:txBody>
          <a:bodyPr wrap="square" rtlCol="1">
            <a:spAutoFit/>
          </a:bodyPr>
          <a:lstStyle/>
          <a:p>
            <a:pPr algn="l" rtl="0"/>
            <a:r>
              <a:rPr lang="en-US" sz="1400" b="1" dirty="0" smtClean="0"/>
              <a:t>43</a:t>
            </a:r>
            <a:endParaRPr lang="he-IL" sz="1400" dirty="0"/>
          </a:p>
        </p:txBody>
      </p:sp>
      <p:sp>
        <p:nvSpPr>
          <p:cNvPr id="108" name="TextBox 107"/>
          <p:cNvSpPr txBox="1"/>
          <p:nvPr/>
        </p:nvSpPr>
        <p:spPr>
          <a:xfrm>
            <a:off x="4427984" y="3717032"/>
            <a:ext cx="792088" cy="307777"/>
          </a:xfrm>
          <a:prstGeom prst="rect">
            <a:avLst/>
          </a:prstGeom>
          <a:noFill/>
        </p:spPr>
        <p:txBody>
          <a:bodyPr wrap="square" rtlCol="1">
            <a:spAutoFit/>
          </a:bodyPr>
          <a:lstStyle/>
          <a:p>
            <a:pPr algn="l" rtl="0"/>
            <a:r>
              <a:rPr lang="he-IL" sz="1400" b="1" dirty="0" smtClean="0"/>
              <a:t>K  600</a:t>
            </a:r>
            <a:endParaRPr lang="he-IL" sz="1400" b="1" dirty="0"/>
          </a:p>
        </p:txBody>
      </p:sp>
      <p:sp>
        <p:nvSpPr>
          <p:cNvPr id="109" name="TextBox 108"/>
          <p:cNvSpPr txBox="1"/>
          <p:nvPr/>
        </p:nvSpPr>
        <p:spPr>
          <a:xfrm>
            <a:off x="4427984" y="3356992"/>
            <a:ext cx="792088" cy="307777"/>
          </a:xfrm>
          <a:prstGeom prst="rect">
            <a:avLst/>
          </a:prstGeom>
          <a:noFill/>
        </p:spPr>
        <p:txBody>
          <a:bodyPr wrap="square" rtlCol="1">
            <a:spAutoFit/>
          </a:bodyPr>
          <a:lstStyle/>
          <a:p>
            <a:pPr algn="l" rtl="0"/>
            <a:r>
              <a:rPr lang="he-IL" sz="1400" b="1" dirty="0" smtClean="0"/>
              <a:t>K  634</a:t>
            </a:r>
            <a:endParaRPr lang="he-IL" sz="1400" b="1" dirty="0"/>
          </a:p>
        </p:txBody>
      </p:sp>
      <p:sp>
        <p:nvSpPr>
          <p:cNvPr id="110" name="TextBox 109"/>
          <p:cNvSpPr txBox="1"/>
          <p:nvPr/>
        </p:nvSpPr>
        <p:spPr>
          <a:xfrm>
            <a:off x="4355976" y="2996952"/>
            <a:ext cx="576064" cy="307777"/>
          </a:xfrm>
          <a:prstGeom prst="rect">
            <a:avLst/>
          </a:prstGeom>
          <a:noFill/>
        </p:spPr>
        <p:txBody>
          <a:bodyPr wrap="square" rtlCol="1">
            <a:spAutoFit/>
          </a:bodyPr>
          <a:lstStyle/>
          <a:p>
            <a:r>
              <a:rPr lang="en-US" sz="1400" b="1" dirty="0" smtClean="0"/>
              <a:t>L 16</a:t>
            </a:r>
            <a:endParaRPr lang="he-IL" sz="1400" dirty="0"/>
          </a:p>
        </p:txBody>
      </p:sp>
      <p:sp>
        <p:nvSpPr>
          <p:cNvPr id="111" name="TextBox 110"/>
          <p:cNvSpPr txBox="1"/>
          <p:nvPr/>
        </p:nvSpPr>
        <p:spPr>
          <a:xfrm>
            <a:off x="4355976" y="2276872"/>
            <a:ext cx="576064" cy="307777"/>
          </a:xfrm>
          <a:prstGeom prst="rect">
            <a:avLst/>
          </a:prstGeom>
          <a:noFill/>
        </p:spPr>
        <p:txBody>
          <a:bodyPr wrap="square" rtlCol="1">
            <a:spAutoFit/>
          </a:bodyPr>
          <a:lstStyle/>
          <a:p>
            <a:r>
              <a:rPr lang="en-US" sz="1400" b="1" dirty="0" smtClean="0"/>
              <a:t>G 12</a:t>
            </a:r>
            <a:endParaRPr lang="he-IL" sz="1400" dirty="0"/>
          </a:p>
        </p:txBody>
      </p:sp>
      <p:sp>
        <p:nvSpPr>
          <p:cNvPr id="112" name="TextBox 111"/>
          <p:cNvSpPr txBox="1"/>
          <p:nvPr/>
        </p:nvSpPr>
        <p:spPr>
          <a:xfrm>
            <a:off x="4427984" y="1916832"/>
            <a:ext cx="576064" cy="307777"/>
          </a:xfrm>
          <a:prstGeom prst="rect">
            <a:avLst/>
          </a:prstGeom>
          <a:noFill/>
        </p:spPr>
        <p:txBody>
          <a:bodyPr wrap="square" rtlCol="1">
            <a:spAutoFit/>
          </a:bodyPr>
          <a:lstStyle/>
          <a:p>
            <a:r>
              <a:rPr lang="en-GB" sz="1400" b="1" dirty="0" smtClean="0"/>
              <a:t>J 384</a:t>
            </a:r>
            <a:endParaRPr lang="he-IL" sz="1400" dirty="0"/>
          </a:p>
        </p:txBody>
      </p:sp>
      <p:sp>
        <p:nvSpPr>
          <p:cNvPr id="113" name="TextBox 112"/>
          <p:cNvSpPr txBox="1"/>
          <p:nvPr/>
        </p:nvSpPr>
        <p:spPr>
          <a:xfrm>
            <a:off x="4427984" y="2636912"/>
            <a:ext cx="576064" cy="307777"/>
          </a:xfrm>
          <a:prstGeom prst="rect">
            <a:avLst/>
          </a:prstGeom>
          <a:noFill/>
        </p:spPr>
        <p:txBody>
          <a:bodyPr wrap="square" rtlCol="1">
            <a:spAutoFit/>
          </a:bodyPr>
          <a:lstStyle/>
          <a:p>
            <a:r>
              <a:rPr lang="en-GB" sz="1400" b="1" dirty="0" smtClean="0"/>
              <a:t>J 300</a:t>
            </a:r>
            <a:endParaRPr lang="he-IL" sz="1400" dirty="0"/>
          </a:p>
        </p:txBody>
      </p:sp>
      <p:sp>
        <p:nvSpPr>
          <p:cNvPr id="114" name="TextBox 113"/>
          <p:cNvSpPr txBox="1"/>
          <p:nvPr/>
        </p:nvSpPr>
        <p:spPr>
          <a:xfrm>
            <a:off x="3059832" y="836712"/>
            <a:ext cx="648072" cy="307777"/>
          </a:xfrm>
          <a:prstGeom prst="rect">
            <a:avLst/>
          </a:prstGeom>
          <a:noFill/>
        </p:spPr>
        <p:txBody>
          <a:bodyPr wrap="square" rtlCol="1">
            <a:spAutoFit/>
          </a:bodyPr>
          <a:lstStyle/>
          <a:p>
            <a:pPr algn="l" rtl="0"/>
            <a:r>
              <a:rPr lang="en-US" sz="1400" dirty="0" smtClean="0"/>
              <a:t>Sloop</a:t>
            </a:r>
            <a:endParaRPr lang="he-IL" sz="1400" dirty="0"/>
          </a:p>
        </p:txBody>
      </p:sp>
      <p:sp>
        <p:nvSpPr>
          <p:cNvPr id="75" name="TextBox 74"/>
          <p:cNvSpPr txBox="1"/>
          <p:nvPr/>
        </p:nvSpPr>
        <p:spPr>
          <a:xfrm>
            <a:off x="5940152" y="692696"/>
            <a:ext cx="2952328" cy="615553"/>
          </a:xfrm>
          <a:prstGeom prst="rect">
            <a:avLst/>
          </a:prstGeom>
          <a:noFill/>
        </p:spPr>
        <p:txBody>
          <a:bodyPr wrap="square" tIns="0" bIns="0" rtlCol="1">
            <a:spAutoFit/>
          </a:bodyPr>
          <a:lstStyle/>
          <a:p>
            <a:pPr algn="ctr"/>
            <a:r>
              <a:rPr lang="he-IL" sz="4000" b="1" spc="300" dirty="0" smtClean="0">
                <a:solidFill>
                  <a:srgbClr val="FF0000"/>
                </a:solidFill>
                <a:effectLst>
                  <a:outerShdw blurRad="38100" dist="38100" dir="2700000" algn="tl">
                    <a:srgbClr val="000000">
                      <a:alpha val="43137"/>
                    </a:srgbClr>
                  </a:outerShdw>
                </a:effectLst>
              </a:rPr>
              <a:t>אֳנִיּוֹת </a:t>
            </a:r>
            <a:r>
              <a:rPr lang="he-IL" sz="4000" b="1" spc="300" dirty="0" err="1" smtClean="0">
                <a:solidFill>
                  <a:srgbClr val="FF0000"/>
                </a:solidFill>
                <a:effectLst>
                  <a:outerShdw blurRad="38100" dist="38100" dir="2700000" algn="tl">
                    <a:srgbClr val="000000">
                      <a:alpha val="43137"/>
                    </a:srgbClr>
                  </a:outerShdw>
                </a:effectLst>
              </a:rPr>
              <a:t>ציד</a:t>
            </a:r>
            <a:r>
              <a:rPr lang="he-IL" sz="4000" b="1" spc="300" dirty="0" smtClean="0">
                <a:solidFill>
                  <a:srgbClr val="FF0000"/>
                </a:solidFill>
                <a:effectLst>
                  <a:outerShdw blurRad="38100" dist="38100" dir="2700000" algn="tl">
                    <a:srgbClr val="000000">
                      <a:alpha val="43137"/>
                    </a:srgbClr>
                  </a:outerShdw>
                </a:effectLst>
              </a:rPr>
              <a:t> </a:t>
            </a:r>
          </a:p>
        </p:txBody>
      </p:sp>
      <p:sp>
        <p:nvSpPr>
          <p:cNvPr id="74" name="TextBox 73"/>
          <p:cNvSpPr txBox="1"/>
          <p:nvPr/>
        </p:nvSpPr>
        <p:spPr>
          <a:xfrm>
            <a:off x="467544" y="332656"/>
            <a:ext cx="1224136" cy="369332"/>
          </a:xfrm>
          <a:prstGeom prst="rect">
            <a:avLst/>
          </a:prstGeom>
          <a:noFill/>
        </p:spPr>
        <p:txBody>
          <a:bodyPr wrap="square" rtlCol="1">
            <a:spAutoFit/>
          </a:bodyPr>
          <a:lstStyle/>
          <a:p>
            <a:r>
              <a:rPr lang="he-IL" dirty="0" smtClean="0"/>
              <a:t>שם האניה</a:t>
            </a:r>
            <a:endParaRPr lang="he-IL" dirty="0"/>
          </a:p>
        </p:txBody>
      </p:sp>
      <p:sp>
        <p:nvSpPr>
          <p:cNvPr id="76" name="TextBox 75"/>
          <p:cNvSpPr txBox="1"/>
          <p:nvPr/>
        </p:nvSpPr>
        <p:spPr>
          <a:xfrm>
            <a:off x="179512" y="2636912"/>
            <a:ext cx="1800200" cy="307777"/>
          </a:xfrm>
          <a:prstGeom prst="rect">
            <a:avLst/>
          </a:prstGeom>
          <a:noFill/>
        </p:spPr>
        <p:txBody>
          <a:bodyPr wrap="square" rtlCol="1">
            <a:spAutoFit/>
          </a:bodyPr>
          <a:lstStyle/>
          <a:p>
            <a:pPr algn="l" rtl="0"/>
            <a:r>
              <a:rPr lang="he-IL" sz="1400" b="1" i="1" dirty="0" smtClean="0"/>
              <a:t>22 </a:t>
            </a:r>
            <a:r>
              <a:rPr lang="en-US" sz="1400" b="1" i="1" dirty="0" smtClean="0"/>
              <a:t>  </a:t>
            </a:r>
            <a:r>
              <a:rPr lang="en-US" sz="1400" b="1" i="1" dirty="0" smtClean="0">
                <a:hlinkClick r:id="" action="ppaction://noaction"/>
              </a:rPr>
              <a:t>HMS Skipjack</a:t>
            </a:r>
            <a:endParaRPr lang="he-IL" sz="1400" b="1" dirty="0"/>
          </a:p>
        </p:txBody>
      </p:sp>
      <p:sp>
        <p:nvSpPr>
          <p:cNvPr id="77" name="TextBox 76"/>
          <p:cNvSpPr txBox="1"/>
          <p:nvPr/>
        </p:nvSpPr>
        <p:spPr>
          <a:xfrm>
            <a:off x="4427984" y="1556792"/>
            <a:ext cx="576064" cy="307777"/>
          </a:xfrm>
          <a:prstGeom prst="rect">
            <a:avLst/>
          </a:prstGeom>
          <a:noFill/>
        </p:spPr>
        <p:txBody>
          <a:bodyPr wrap="square" rtlCol="1">
            <a:spAutoFit/>
          </a:bodyPr>
          <a:lstStyle/>
          <a:p>
            <a:r>
              <a:rPr lang="en-GB" sz="1400" b="1" dirty="0" smtClean="0"/>
              <a:t>J 325</a:t>
            </a:r>
            <a:endParaRPr lang="he-IL" sz="1400" dirty="0"/>
          </a:p>
        </p:txBody>
      </p:sp>
      <p:sp>
        <p:nvSpPr>
          <p:cNvPr id="79" name="TextBox 78"/>
          <p:cNvSpPr txBox="1"/>
          <p:nvPr/>
        </p:nvSpPr>
        <p:spPr>
          <a:xfrm>
            <a:off x="2987824" y="1556792"/>
            <a:ext cx="1224136" cy="307777"/>
          </a:xfrm>
          <a:prstGeom prst="rect">
            <a:avLst/>
          </a:prstGeom>
          <a:noFill/>
        </p:spPr>
        <p:txBody>
          <a:bodyPr wrap="square" rtlCol="1">
            <a:spAutoFit/>
          </a:bodyPr>
          <a:lstStyle/>
          <a:p>
            <a:pPr algn="ctr"/>
            <a:r>
              <a:rPr lang="en-US" sz="1400" dirty="0" smtClean="0"/>
              <a:t>Minesweeper</a:t>
            </a:r>
          </a:p>
        </p:txBody>
      </p:sp>
      <p:sp>
        <p:nvSpPr>
          <p:cNvPr id="82" name="TextBox 81"/>
          <p:cNvSpPr txBox="1"/>
          <p:nvPr/>
        </p:nvSpPr>
        <p:spPr>
          <a:xfrm>
            <a:off x="4355976" y="4077072"/>
            <a:ext cx="576064" cy="307777"/>
          </a:xfrm>
          <a:prstGeom prst="rect">
            <a:avLst/>
          </a:prstGeom>
          <a:noFill/>
        </p:spPr>
        <p:txBody>
          <a:bodyPr wrap="square" rtlCol="1">
            <a:spAutoFit/>
          </a:bodyPr>
          <a:lstStyle/>
          <a:p>
            <a:r>
              <a:rPr lang="en-US" sz="1400" b="1" dirty="0" smtClean="0"/>
              <a:t>L 18</a:t>
            </a:r>
            <a:endParaRPr lang="he-IL" sz="1400" dirty="0"/>
          </a:p>
        </p:txBody>
      </p:sp>
      <p:sp>
        <p:nvSpPr>
          <p:cNvPr id="85" name="TextBox 84"/>
          <p:cNvSpPr txBox="1"/>
          <p:nvPr/>
        </p:nvSpPr>
        <p:spPr>
          <a:xfrm>
            <a:off x="4355976" y="836712"/>
            <a:ext cx="576064" cy="307777"/>
          </a:xfrm>
          <a:prstGeom prst="rect">
            <a:avLst/>
          </a:prstGeom>
          <a:noFill/>
        </p:spPr>
        <p:txBody>
          <a:bodyPr wrap="square" rtlCol="1">
            <a:spAutoFit/>
          </a:bodyPr>
          <a:lstStyle/>
          <a:p>
            <a:r>
              <a:rPr lang="en-US" sz="1400" b="1" dirty="0" smtClean="0"/>
              <a:t>L 86</a:t>
            </a:r>
            <a:endParaRPr lang="he-IL" sz="1400" dirty="0"/>
          </a:p>
        </p:txBody>
      </p:sp>
      <p:sp>
        <p:nvSpPr>
          <p:cNvPr id="119" name="TextBox 118"/>
          <p:cNvSpPr txBox="1"/>
          <p:nvPr/>
        </p:nvSpPr>
        <p:spPr>
          <a:xfrm>
            <a:off x="4355976" y="4797152"/>
            <a:ext cx="576064" cy="307777"/>
          </a:xfrm>
          <a:prstGeom prst="rect">
            <a:avLst/>
          </a:prstGeom>
          <a:noFill/>
        </p:spPr>
        <p:txBody>
          <a:bodyPr wrap="square" rtlCol="1">
            <a:spAutoFit/>
          </a:bodyPr>
          <a:lstStyle/>
          <a:p>
            <a:r>
              <a:rPr lang="en-US" sz="1400" b="1" dirty="0" smtClean="0"/>
              <a:t>R 28</a:t>
            </a:r>
            <a:endParaRPr lang="he-IL" sz="1400" dirty="0"/>
          </a:p>
        </p:txBody>
      </p:sp>
      <p:sp>
        <p:nvSpPr>
          <p:cNvPr id="53" name="TextBox 52"/>
          <p:cNvSpPr txBox="1"/>
          <p:nvPr/>
        </p:nvSpPr>
        <p:spPr>
          <a:xfrm>
            <a:off x="4067944" y="332656"/>
            <a:ext cx="2016224" cy="369332"/>
          </a:xfrm>
          <a:prstGeom prst="rect">
            <a:avLst/>
          </a:prstGeom>
          <a:noFill/>
        </p:spPr>
        <p:txBody>
          <a:bodyPr wrap="square" rtlCol="1">
            <a:spAutoFit/>
          </a:bodyPr>
          <a:lstStyle/>
          <a:p>
            <a:r>
              <a:rPr lang="he-IL" dirty="0" smtClean="0"/>
              <a:t>מספר דגלון - </a:t>
            </a:r>
            <a:r>
              <a:rPr lang="en-US" sz="1400" dirty="0" smtClean="0"/>
              <a:t>Pennant</a:t>
            </a:r>
            <a:endParaRPr lang="he-IL"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תמונה 52" descr="large.jpg"/>
          <p:cNvPicPr>
            <a:picLocks noChangeAspect="1"/>
          </p:cNvPicPr>
          <p:nvPr/>
        </p:nvPicPr>
        <p:blipFill>
          <a:blip r:embed="rId3" cstate="print">
            <a:lum bright="41000"/>
          </a:blip>
          <a:stretch>
            <a:fillRect/>
          </a:stretch>
        </p:blipFill>
        <p:spPr>
          <a:xfrm>
            <a:off x="2627784" y="764705"/>
            <a:ext cx="6516215" cy="5147810"/>
          </a:xfrm>
          <a:prstGeom prst="rect">
            <a:avLst/>
          </a:prstGeom>
        </p:spPr>
      </p:pic>
      <p:sp>
        <p:nvSpPr>
          <p:cNvPr id="4" name="TextBox 3"/>
          <p:cNvSpPr txBox="1"/>
          <p:nvPr/>
        </p:nvSpPr>
        <p:spPr>
          <a:xfrm>
            <a:off x="2915816" y="2708920"/>
            <a:ext cx="1944216" cy="307777"/>
          </a:xfrm>
          <a:prstGeom prst="rect">
            <a:avLst/>
          </a:prstGeom>
          <a:noFill/>
        </p:spPr>
        <p:txBody>
          <a:bodyPr wrap="square" rtlCol="1">
            <a:spAutoFit/>
          </a:bodyPr>
          <a:lstStyle/>
          <a:p>
            <a:pPr algn="ctr"/>
            <a:r>
              <a:rPr lang="en-US" sz="1400" dirty="0" smtClean="0"/>
              <a:t>Corvette Rescue ship </a:t>
            </a:r>
          </a:p>
        </p:txBody>
      </p:sp>
      <p:sp>
        <p:nvSpPr>
          <p:cNvPr id="6" name="TextBox 5"/>
          <p:cNvSpPr txBox="1"/>
          <p:nvPr/>
        </p:nvSpPr>
        <p:spPr>
          <a:xfrm>
            <a:off x="107504" y="1988840"/>
            <a:ext cx="2160240" cy="307777"/>
          </a:xfrm>
          <a:prstGeom prst="rect">
            <a:avLst/>
          </a:prstGeom>
          <a:noFill/>
        </p:spPr>
        <p:txBody>
          <a:bodyPr wrap="square" rtlCol="1">
            <a:spAutoFit/>
          </a:bodyPr>
          <a:lstStyle/>
          <a:p>
            <a:pPr algn="l" rtl="0"/>
            <a:r>
              <a:rPr lang="he-IL" sz="1400" b="1" dirty="0" smtClean="0"/>
              <a:t>43</a:t>
            </a:r>
            <a:r>
              <a:rPr lang="en-US" sz="1400" b="1" dirty="0" smtClean="0"/>
              <a:t>    </a:t>
            </a:r>
            <a:r>
              <a:rPr lang="en-US" sz="1400" b="1" i="1" dirty="0" smtClean="0">
                <a:hlinkClick r:id="" action="ppaction://noaction"/>
              </a:rPr>
              <a:t>HMT Empire Rival</a:t>
            </a:r>
            <a:endParaRPr lang="he-IL" sz="1400" b="1" dirty="0"/>
          </a:p>
        </p:txBody>
      </p:sp>
      <p:sp>
        <p:nvSpPr>
          <p:cNvPr id="7" name="TextBox 6"/>
          <p:cNvSpPr txBox="1"/>
          <p:nvPr/>
        </p:nvSpPr>
        <p:spPr>
          <a:xfrm>
            <a:off x="107504" y="836712"/>
            <a:ext cx="2736304" cy="307777"/>
          </a:xfrm>
          <a:prstGeom prst="rect">
            <a:avLst/>
          </a:prstGeom>
          <a:noFill/>
        </p:spPr>
        <p:txBody>
          <a:bodyPr wrap="square" rtlCol="1">
            <a:spAutoFit/>
          </a:bodyPr>
          <a:lstStyle/>
          <a:p>
            <a:pPr algn="l" rtl="0"/>
            <a:r>
              <a:rPr lang="he-IL" sz="1400" b="1" dirty="0" smtClean="0"/>
              <a:t>40 </a:t>
            </a:r>
            <a:r>
              <a:rPr lang="en-US" sz="1400" b="1" dirty="0" smtClean="0"/>
              <a:t>   </a:t>
            </a:r>
            <a:r>
              <a:rPr lang="en-US" sz="1400" dirty="0" smtClean="0"/>
              <a:t> </a:t>
            </a:r>
            <a:r>
              <a:rPr lang="en-US" sz="1400" b="1" i="1" dirty="0" smtClean="0">
                <a:hlinkClick r:id="" action="ppaction://noaction"/>
              </a:rPr>
              <a:t>SS Empire Comfort</a:t>
            </a:r>
            <a:endParaRPr lang="he-IL" sz="1400" b="1" dirty="0"/>
          </a:p>
        </p:txBody>
      </p:sp>
      <p:sp>
        <p:nvSpPr>
          <p:cNvPr id="8" name="TextBox 7"/>
          <p:cNvSpPr txBox="1"/>
          <p:nvPr/>
        </p:nvSpPr>
        <p:spPr>
          <a:xfrm>
            <a:off x="107504" y="1196752"/>
            <a:ext cx="2592288" cy="307777"/>
          </a:xfrm>
          <a:prstGeom prst="rect">
            <a:avLst/>
          </a:prstGeom>
          <a:noFill/>
        </p:spPr>
        <p:txBody>
          <a:bodyPr wrap="square" rtlCol="1">
            <a:spAutoFit/>
          </a:bodyPr>
          <a:lstStyle/>
          <a:p>
            <a:pPr algn="l" rtl="0"/>
            <a:r>
              <a:rPr lang="en-US" sz="1400" b="1" dirty="0" smtClean="0"/>
              <a:t> </a:t>
            </a:r>
            <a:r>
              <a:rPr lang="he-IL" sz="1400" b="1" dirty="0" smtClean="0"/>
              <a:t>41</a:t>
            </a:r>
            <a:r>
              <a:rPr lang="en-US" sz="1400" b="1" dirty="0" smtClean="0"/>
              <a:t>    </a:t>
            </a:r>
            <a:r>
              <a:rPr lang="en-US" sz="1400" b="1" i="1" dirty="0" smtClean="0">
                <a:hlinkClick r:id="" action="ppaction://noaction"/>
              </a:rPr>
              <a:t>HMS Empire Lifeguard </a:t>
            </a:r>
            <a:endParaRPr lang="he-IL" sz="1400" b="1" dirty="0"/>
          </a:p>
        </p:txBody>
      </p:sp>
      <p:sp>
        <p:nvSpPr>
          <p:cNvPr id="9" name="TextBox 8"/>
          <p:cNvSpPr txBox="1"/>
          <p:nvPr/>
        </p:nvSpPr>
        <p:spPr>
          <a:xfrm>
            <a:off x="107504" y="1556792"/>
            <a:ext cx="2448272" cy="307777"/>
          </a:xfrm>
          <a:prstGeom prst="rect">
            <a:avLst/>
          </a:prstGeom>
          <a:noFill/>
        </p:spPr>
        <p:txBody>
          <a:bodyPr wrap="square" rtlCol="1">
            <a:spAutoFit/>
          </a:bodyPr>
          <a:lstStyle/>
          <a:p>
            <a:pPr algn="l" rtl="0"/>
            <a:r>
              <a:rPr lang="he-IL" sz="1400" b="1" dirty="0" smtClean="0"/>
              <a:t>42</a:t>
            </a:r>
            <a:r>
              <a:rPr lang="en-US" sz="1400" b="1" dirty="0" smtClean="0"/>
              <a:t>     </a:t>
            </a:r>
            <a:r>
              <a:rPr lang="en-US" sz="1400" b="1" i="1" dirty="0" smtClean="0">
                <a:hlinkClick r:id="" action="ppaction://noaction"/>
              </a:rPr>
              <a:t>HMT Empire Heywood</a:t>
            </a:r>
            <a:endParaRPr lang="he-IL" sz="1400" b="1" dirty="0"/>
          </a:p>
        </p:txBody>
      </p:sp>
      <p:sp>
        <p:nvSpPr>
          <p:cNvPr id="10" name="TextBox 9"/>
          <p:cNvSpPr txBox="1"/>
          <p:nvPr/>
        </p:nvSpPr>
        <p:spPr>
          <a:xfrm>
            <a:off x="107504" y="2348880"/>
            <a:ext cx="2160240" cy="307777"/>
          </a:xfrm>
          <a:prstGeom prst="rect">
            <a:avLst/>
          </a:prstGeom>
          <a:noFill/>
        </p:spPr>
        <p:txBody>
          <a:bodyPr wrap="square" rtlCol="1">
            <a:spAutoFit/>
          </a:bodyPr>
          <a:lstStyle/>
          <a:p>
            <a:pPr algn="l" rtl="0"/>
            <a:r>
              <a:rPr lang="he-IL" sz="1400" b="1" dirty="0" smtClean="0"/>
              <a:t>44 </a:t>
            </a:r>
            <a:r>
              <a:rPr lang="en-US" sz="1400" b="1" dirty="0" smtClean="0"/>
              <a:t>    </a:t>
            </a:r>
            <a:r>
              <a:rPr lang="en-US" sz="1400" b="1" i="1" dirty="0" smtClean="0">
                <a:hlinkClick r:id="" action="ppaction://noaction"/>
              </a:rPr>
              <a:t>Runnymede Park</a:t>
            </a:r>
            <a:endParaRPr lang="he-IL" sz="1400" b="1" dirty="0"/>
          </a:p>
        </p:txBody>
      </p:sp>
      <p:sp>
        <p:nvSpPr>
          <p:cNvPr id="11" name="TextBox 10"/>
          <p:cNvSpPr txBox="1"/>
          <p:nvPr/>
        </p:nvSpPr>
        <p:spPr>
          <a:xfrm>
            <a:off x="179512" y="3429000"/>
            <a:ext cx="2232248" cy="307777"/>
          </a:xfrm>
          <a:prstGeom prst="rect">
            <a:avLst/>
          </a:prstGeom>
          <a:noFill/>
        </p:spPr>
        <p:txBody>
          <a:bodyPr wrap="square" rtlCol="1">
            <a:spAutoFit/>
          </a:bodyPr>
          <a:lstStyle/>
          <a:p>
            <a:pPr algn="l" rtl="0"/>
            <a:r>
              <a:rPr lang="he-IL" sz="1400" b="1" dirty="0" smtClean="0"/>
              <a:t>47</a:t>
            </a:r>
            <a:r>
              <a:rPr lang="en-US" sz="1400" b="1" dirty="0" smtClean="0"/>
              <a:t>    </a:t>
            </a:r>
            <a:r>
              <a:rPr lang="en-US" sz="1400" b="1" i="1" dirty="0" smtClean="0">
                <a:hlinkClick r:id="" action="ppaction://noaction"/>
              </a:rPr>
              <a:t>S.S. Empire Rest</a:t>
            </a:r>
            <a:endParaRPr lang="he-IL" sz="1400" i="1" dirty="0"/>
          </a:p>
        </p:txBody>
      </p:sp>
      <p:sp>
        <p:nvSpPr>
          <p:cNvPr id="12" name="TextBox 11"/>
          <p:cNvSpPr txBox="1"/>
          <p:nvPr/>
        </p:nvSpPr>
        <p:spPr>
          <a:xfrm>
            <a:off x="251520" y="476672"/>
            <a:ext cx="8640960" cy="246221"/>
          </a:xfrm>
          <a:prstGeom prst="rect">
            <a:avLst/>
          </a:prstGeom>
          <a:solidFill>
            <a:schemeClr val="accent6">
              <a:lumMod val="75000"/>
            </a:schemeClr>
          </a:solidFill>
        </p:spPr>
        <p:txBody>
          <a:bodyPr wrap="square" rtlCol="1">
            <a:spAutoFit/>
          </a:bodyPr>
          <a:lstStyle/>
          <a:p>
            <a:r>
              <a:rPr lang="en-US" sz="1000" dirty="0" smtClean="0"/>
              <a:t>--</a:t>
            </a:r>
            <a:endParaRPr lang="he-IL" sz="1000" dirty="0"/>
          </a:p>
        </p:txBody>
      </p:sp>
      <p:sp>
        <p:nvSpPr>
          <p:cNvPr id="22" name="TextBox 21"/>
          <p:cNvSpPr txBox="1"/>
          <p:nvPr/>
        </p:nvSpPr>
        <p:spPr>
          <a:xfrm>
            <a:off x="2987824" y="3429000"/>
            <a:ext cx="1800200" cy="307777"/>
          </a:xfrm>
          <a:prstGeom prst="rect">
            <a:avLst/>
          </a:prstGeom>
          <a:noFill/>
        </p:spPr>
        <p:txBody>
          <a:bodyPr wrap="square" rtlCol="1">
            <a:spAutoFit/>
          </a:bodyPr>
          <a:lstStyle/>
          <a:p>
            <a:pPr algn="l" rtl="0"/>
            <a:r>
              <a:rPr lang="en-US" sz="1400" dirty="0" smtClean="0"/>
              <a:t>Castle-class corvette</a:t>
            </a:r>
            <a:endParaRPr lang="he-IL" sz="1400" dirty="0"/>
          </a:p>
        </p:txBody>
      </p:sp>
      <p:sp>
        <p:nvSpPr>
          <p:cNvPr id="23" name="TextBox 22"/>
          <p:cNvSpPr txBox="1"/>
          <p:nvPr/>
        </p:nvSpPr>
        <p:spPr>
          <a:xfrm>
            <a:off x="2987824" y="5085184"/>
            <a:ext cx="720080" cy="307777"/>
          </a:xfrm>
          <a:prstGeom prst="rect">
            <a:avLst/>
          </a:prstGeom>
          <a:noFill/>
        </p:spPr>
        <p:txBody>
          <a:bodyPr wrap="square" rtlCol="1">
            <a:spAutoFit/>
          </a:bodyPr>
          <a:lstStyle/>
          <a:p>
            <a:pPr algn="ctr"/>
            <a:r>
              <a:rPr lang="en-US" sz="1400" dirty="0" smtClean="0"/>
              <a:t>Frigate</a:t>
            </a:r>
          </a:p>
        </p:txBody>
      </p:sp>
      <p:sp>
        <p:nvSpPr>
          <p:cNvPr id="25" name="TextBox 24"/>
          <p:cNvSpPr txBox="1"/>
          <p:nvPr/>
        </p:nvSpPr>
        <p:spPr>
          <a:xfrm>
            <a:off x="107504" y="2708920"/>
            <a:ext cx="2160240" cy="307777"/>
          </a:xfrm>
          <a:prstGeom prst="rect">
            <a:avLst/>
          </a:prstGeom>
          <a:noFill/>
        </p:spPr>
        <p:txBody>
          <a:bodyPr wrap="square" rtlCol="1">
            <a:spAutoFit/>
          </a:bodyPr>
          <a:lstStyle/>
          <a:p>
            <a:pPr algn="l" rtl="0"/>
            <a:r>
              <a:rPr lang="he-IL" sz="1400" b="1" i="1" dirty="0" smtClean="0"/>
              <a:t>45 </a:t>
            </a:r>
            <a:r>
              <a:rPr lang="en-US" sz="1400" b="1" i="1" dirty="0" smtClean="0"/>
              <a:t>    </a:t>
            </a:r>
            <a:r>
              <a:rPr lang="en-US" sz="1400" b="1" i="1" dirty="0" smtClean="0">
                <a:hlinkClick r:id="" action="ppaction://noaction"/>
              </a:rPr>
              <a:t>SS Empire Shelter</a:t>
            </a:r>
            <a:endParaRPr lang="he-IL" sz="1400" b="1" dirty="0"/>
          </a:p>
        </p:txBody>
      </p:sp>
      <p:sp>
        <p:nvSpPr>
          <p:cNvPr id="40" name="TextBox 39"/>
          <p:cNvSpPr txBox="1"/>
          <p:nvPr/>
        </p:nvSpPr>
        <p:spPr>
          <a:xfrm>
            <a:off x="3131840" y="404664"/>
            <a:ext cx="576064" cy="369332"/>
          </a:xfrm>
          <a:prstGeom prst="rect">
            <a:avLst/>
          </a:prstGeom>
          <a:noFill/>
        </p:spPr>
        <p:txBody>
          <a:bodyPr wrap="square" rtlCol="1">
            <a:spAutoFit/>
          </a:bodyPr>
          <a:lstStyle/>
          <a:p>
            <a:r>
              <a:rPr lang="he-IL" dirty="0" smtClean="0"/>
              <a:t>סוג</a:t>
            </a:r>
            <a:endParaRPr lang="he-IL" dirty="0"/>
          </a:p>
        </p:txBody>
      </p:sp>
      <p:sp>
        <p:nvSpPr>
          <p:cNvPr id="63" name="TextBox 62"/>
          <p:cNvSpPr txBox="1"/>
          <p:nvPr/>
        </p:nvSpPr>
        <p:spPr>
          <a:xfrm>
            <a:off x="5076056" y="836712"/>
            <a:ext cx="576064" cy="307777"/>
          </a:xfrm>
          <a:prstGeom prst="rect">
            <a:avLst/>
          </a:prstGeom>
          <a:noFill/>
        </p:spPr>
        <p:txBody>
          <a:bodyPr wrap="square" rtlCol="1">
            <a:spAutoFit/>
          </a:bodyPr>
          <a:lstStyle/>
          <a:p>
            <a:r>
              <a:rPr lang="en-US" sz="1400" b="1" dirty="0" smtClean="0"/>
              <a:t>K537</a:t>
            </a:r>
            <a:endParaRPr lang="he-IL" sz="1400" b="1" dirty="0"/>
          </a:p>
        </p:txBody>
      </p:sp>
      <p:sp>
        <p:nvSpPr>
          <p:cNvPr id="64" name="TextBox 63"/>
          <p:cNvSpPr txBox="1"/>
          <p:nvPr/>
        </p:nvSpPr>
        <p:spPr>
          <a:xfrm>
            <a:off x="2987824" y="836712"/>
            <a:ext cx="1656184" cy="307777"/>
          </a:xfrm>
          <a:prstGeom prst="rect">
            <a:avLst/>
          </a:prstGeom>
          <a:noFill/>
        </p:spPr>
        <p:txBody>
          <a:bodyPr wrap="square" rtlCol="1">
            <a:spAutoFit/>
          </a:bodyPr>
          <a:lstStyle/>
          <a:p>
            <a:pPr algn="ctr"/>
            <a:r>
              <a:rPr lang="en-US" sz="1400" dirty="0" smtClean="0"/>
              <a:t>convoy rescue ship</a:t>
            </a:r>
          </a:p>
        </p:txBody>
      </p:sp>
      <p:sp>
        <p:nvSpPr>
          <p:cNvPr id="66" name="TextBox 65"/>
          <p:cNvSpPr txBox="1"/>
          <p:nvPr/>
        </p:nvSpPr>
        <p:spPr>
          <a:xfrm>
            <a:off x="3059832" y="3068960"/>
            <a:ext cx="1080120" cy="307777"/>
          </a:xfrm>
          <a:prstGeom prst="rect">
            <a:avLst/>
          </a:prstGeom>
          <a:noFill/>
        </p:spPr>
        <p:txBody>
          <a:bodyPr wrap="square" rtlCol="1">
            <a:spAutoFit/>
          </a:bodyPr>
          <a:lstStyle/>
          <a:p>
            <a:pPr algn="l" rtl="0"/>
            <a:r>
              <a:rPr lang="en-US" sz="1400" dirty="0" smtClean="0"/>
              <a:t>Cargo ship</a:t>
            </a:r>
          </a:p>
        </p:txBody>
      </p:sp>
      <p:sp>
        <p:nvSpPr>
          <p:cNvPr id="51" name="TextBox 50"/>
          <p:cNvSpPr txBox="1"/>
          <p:nvPr/>
        </p:nvSpPr>
        <p:spPr>
          <a:xfrm>
            <a:off x="5076056" y="2708920"/>
            <a:ext cx="1152128" cy="307777"/>
          </a:xfrm>
          <a:prstGeom prst="rect">
            <a:avLst/>
          </a:prstGeom>
          <a:noFill/>
        </p:spPr>
        <p:txBody>
          <a:bodyPr wrap="square" rtlCol="1">
            <a:spAutoFit/>
          </a:bodyPr>
          <a:lstStyle/>
          <a:p>
            <a:pPr algn="l" rtl="0"/>
            <a:r>
              <a:rPr lang="en-US" sz="1400" b="1" dirty="0" smtClean="0"/>
              <a:t>K594  </a:t>
            </a:r>
            <a:r>
              <a:rPr lang="he-IL" sz="1200" dirty="0" smtClean="0"/>
              <a:t>בהשקה</a:t>
            </a:r>
            <a:endParaRPr lang="he-IL" sz="1200" dirty="0"/>
          </a:p>
        </p:txBody>
      </p:sp>
      <p:sp>
        <p:nvSpPr>
          <p:cNvPr id="57" name="TextBox 56"/>
          <p:cNvSpPr txBox="1"/>
          <p:nvPr/>
        </p:nvSpPr>
        <p:spPr>
          <a:xfrm>
            <a:off x="251520" y="5877272"/>
            <a:ext cx="3384376" cy="369332"/>
          </a:xfrm>
          <a:prstGeom prst="rect">
            <a:avLst/>
          </a:prstGeom>
          <a:noFill/>
        </p:spPr>
        <p:txBody>
          <a:bodyPr wrap="square" rtlCol="1">
            <a:spAutoFit/>
          </a:bodyPr>
          <a:lstStyle/>
          <a:p>
            <a:pPr algn="l" rtl="0"/>
            <a:r>
              <a:rPr lang="en-US" b="1" dirty="0" smtClean="0">
                <a:solidFill>
                  <a:schemeClr val="tx2">
                    <a:lumMod val="75000"/>
                  </a:schemeClr>
                </a:solidFill>
              </a:rPr>
              <a:t>[ H.M.S.  -  </a:t>
            </a:r>
            <a:r>
              <a:rPr lang="en-US" b="1" dirty="0" err="1" smtClean="0">
                <a:solidFill>
                  <a:schemeClr val="tx2">
                    <a:lumMod val="75000"/>
                  </a:schemeClr>
                </a:solidFill>
              </a:rPr>
              <a:t>His/Her</a:t>
            </a:r>
            <a:r>
              <a:rPr lang="en-US" b="1" dirty="0" smtClean="0">
                <a:solidFill>
                  <a:schemeClr val="tx2">
                    <a:lumMod val="75000"/>
                  </a:schemeClr>
                </a:solidFill>
              </a:rPr>
              <a:t> Majesty Ship ]</a:t>
            </a:r>
            <a:endParaRPr lang="he-IL" b="1" dirty="0">
              <a:solidFill>
                <a:schemeClr val="tx2">
                  <a:lumMod val="75000"/>
                </a:schemeClr>
              </a:solidFill>
            </a:endParaRPr>
          </a:p>
        </p:txBody>
      </p:sp>
      <p:sp>
        <p:nvSpPr>
          <p:cNvPr id="75" name="TextBox 74"/>
          <p:cNvSpPr txBox="1"/>
          <p:nvPr/>
        </p:nvSpPr>
        <p:spPr>
          <a:xfrm>
            <a:off x="5940152" y="692696"/>
            <a:ext cx="2952328" cy="615553"/>
          </a:xfrm>
          <a:prstGeom prst="rect">
            <a:avLst/>
          </a:prstGeom>
          <a:noFill/>
        </p:spPr>
        <p:txBody>
          <a:bodyPr wrap="square" tIns="0" bIns="0" rtlCol="1">
            <a:spAutoFit/>
          </a:bodyPr>
          <a:lstStyle/>
          <a:p>
            <a:pPr algn="ctr"/>
            <a:r>
              <a:rPr lang="he-IL" sz="4000" b="1" spc="300" dirty="0" smtClean="0">
                <a:solidFill>
                  <a:srgbClr val="FF0000"/>
                </a:solidFill>
                <a:effectLst>
                  <a:outerShdw blurRad="38100" dist="38100" dir="2700000" algn="tl">
                    <a:srgbClr val="000000">
                      <a:alpha val="43137"/>
                    </a:srgbClr>
                  </a:outerShdw>
                </a:effectLst>
              </a:rPr>
              <a:t>אֳנִיּוֹת </a:t>
            </a:r>
            <a:r>
              <a:rPr lang="he-IL" sz="4000" b="1" spc="300" dirty="0" err="1" smtClean="0">
                <a:solidFill>
                  <a:srgbClr val="FF0000"/>
                </a:solidFill>
                <a:effectLst>
                  <a:outerShdw blurRad="38100" dist="38100" dir="2700000" algn="tl">
                    <a:srgbClr val="000000">
                      <a:alpha val="43137"/>
                    </a:srgbClr>
                  </a:outerShdw>
                </a:effectLst>
              </a:rPr>
              <a:t>גרוש</a:t>
            </a:r>
            <a:r>
              <a:rPr lang="he-IL" sz="4000" b="1" spc="300" dirty="0" smtClean="0">
                <a:solidFill>
                  <a:srgbClr val="FF0000"/>
                </a:solidFill>
                <a:effectLst>
                  <a:outerShdw blurRad="38100" dist="38100" dir="2700000" algn="tl">
                    <a:srgbClr val="000000">
                      <a:alpha val="43137"/>
                    </a:srgbClr>
                  </a:outerShdw>
                </a:effectLst>
              </a:rPr>
              <a:t> </a:t>
            </a:r>
          </a:p>
        </p:txBody>
      </p:sp>
      <p:sp>
        <p:nvSpPr>
          <p:cNvPr id="46" name="TextBox 45"/>
          <p:cNvSpPr txBox="1"/>
          <p:nvPr/>
        </p:nvSpPr>
        <p:spPr>
          <a:xfrm>
            <a:off x="6156176" y="2708920"/>
            <a:ext cx="1872208" cy="307777"/>
          </a:xfrm>
          <a:prstGeom prst="rect">
            <a:avLst/>
          </a:prstGeom>
          <a:noFill/>
        </p:spPr>
        <p:txBody>
          <a:bodyPr wrap="square" rtlCol="1">
            <a:spAutoFit/>
          </a:bodyPr>
          <a:lstStyle/>
          <a:p>
            <a:r>
              <a:rPr lang="en-US" sz="1400" dirty="0" smtClean="0"/>
              <a:t>ex </a:t>
            </a:r>
            <a:r>
              <a:rPr lang="en-US" sz="1400" b="1" dirty="0" smtClean="0"/>
              <a:t>HMS Barnard Castle </a:t>
            </a:r>
            <a:endParaRPr lang="he-IL" dirty="0"/>
          </a:p>
        </p:txBody>
      </p:sp>
      <p:sp>
        <p:nvSpPr>
          <p:cNvPr id="36" name="TextBox 35"/>
          <p:cNvSpPr txBox="1"/>
          <p:nvPr/>
        </p:nvSpPr>
        <p:spPr>
          <a:xfrm>
            <a:off x="179512" y="4653136"/>
            <a:ext cx="1656184" cy="307777"/>
          </a:xfrm>
          <a:prstGeom prst="rect">
            <a:avLst/>
          </a:prstGeom>
          <a:noFill/>
        </p:spPr>
        <p:txBody>
          <a:bodyPr wrap="square" rtlCol="1">
            <a:spAutoFit/>
          </a:bodyPr>
          <a:lstStyle/>
          <a:p>
            <a:pPr algn="l" rtl="0"/>
            <a:r>
              <a:rPr lang="en-US" sz="1400" b="1" i="1" dirty="0" smtClean="0"/>
              <a:t>50  </a:t>
            </a:r>
            <a:r>
              <a:rPr lang="en-US" sz="1400" b="1" i="1" dirty="0" smtClean="0">
                <a:solidFill>
                  <a:srgbClr val="FF0000"/>
                </a:solidFill>
              </a:rPr>
              <a:t> </a:t>
            </a:r>
            <a:r>
              <a:rPr lang="en-US" sz="1400" b="1" i="1" dirty="0" smtClean="0">
                <a:hlinkClick r:id="" action="ppaction://noaction"/>
              </a:rPr>
              <a:t>HMS Mermaid</a:t>
            </a:r>
            <a:r>
              <a:rPr lang="en-US" sz="1400" b="1" i="1" dirty="0" smtClean="0"/>
              <a:t> </a:t>
            </a:r>
            <a:endParaRPr lang="he-IL" sz="1400" i="1" dirty="0"/>
          </a:p>
        </p:txBody>
      </p:sp>
      <p:sp>
        <p:nvSpPr>
          <p:cNvPr id="47" name="TextBox 46"/>
          <p:cNvSpPr txBox="1"/>
          <p:nvPr/>
        </p:nvSpPr>
        <p:spPr>
          <a:xfrm>
            <a:off x="107504" y="3068960"/>
            <a:ext cx="2160240" cy="307777"/>
          </a:xfrm>
          <a:prstGeom prst="rect">
            <a:avLst/>
          </a:prstGeom>
          <a:noFill/>
        </p:spPr>
        <p:txBody>
          <a:bodyPr wrap="square" rtlCol="1">
            <a:spAutoFit/>
          </a:bodyPr>
          <a:lstStyle/>
          <a:p>
            <a:pPr algn="l" rtl="0"/>
            <a:r>
              <a:rPr lang="he-IL" sz="1400" b="1" dirty="0" smtClean="0"/>
              <a:t>46 </a:t>
            </a:r>
            <a:r>
              <a:rPr lang="en-US" sz="1400" b="1" dirty="0" smtClean="0"/>
              <a:t>    </a:t>
            </a:r>
            <a:r>
              <a:rPr lang="en-US" sz="1400" b="1" i="1" dirty="0" smtClean="0">
                <a:hlinkClick r:id="" action="ppaction://noaction"/>
              </a:rPr>
              <a:t>HMT Ocean </a:t>
            </a:r>
            <a:r>
              <a:rPr lang="en-US" sz="1400" b="1" i="1" dirty="0" err="1" smtClean="0">
                <a:hlinkClick r:id="" action="ppaction://noaction"/>
              </a:rPr>
              <a:t>Vigour</a:t>
            </a:r>
            <a:endParaRPr lang="he-IL" sz="1400" b="1" dirty="0"/>
          </a:p>
        </p:txBody>
      </p:sp>
      <p:sp>
        <p:nvSpPr>
          <p:cNvPr id="48" name="TextBox 47"/>
          <p:cNvSpPr txBox="1"/>
          <p:nvPr/>
        </p:nvSpPr>
        <p:spPr>
          <a:xfrm>
            <a:off x="3059832" y="3861048"/>
            <a:ext cx="1800200" cy="307777"/>
          </a:xfrm>
          <a:prstGeom prst="rect">
            <a:avLst/>
          </a:prstGeom>
          <a:noFill/>
        </p:spPr>
        <p:txBody>
          <a:bodyPr wrap="square" rtlCol="1">
            <a:spAutoFit/>
          </a:bodyPr>
          <a:lstStyle/>
          <a:p>
            <a:pPr algn="l" rtl="0"/>
            <a:r>
              <a:rPr lang="en-US" sz="1400" dirty="0" smtClean="0"/>
              <a:t>Landing Ship Tank </a:t>
            </a:r>
            <a:endParaRPr lang="he-IL" sz="1400" dirty="0"/>
          </a:p>
        </p:txBody>
      </p:sp>
      <p:sp>
        <p:nvSpPr>
          <p:cNvPr id="37" name="TextBox 36"/>
          <p:cNvSpPr txBox="1"/>
          <p:nvPr/>
        </p:nvSpPr>
        <p:spPr>
          <a:xfrm>
            <a:off x="179512" y="3789040"/>
            <a:ext cx="1800200" cy="369332"/>
          </a:xfrm>
          <a:prstGeom prst="rect">
            <a:avLst/>
          </a:prstGeom>
          <a:noFill/>
        </p:spPr>
        <p:txBody>
          <a:bodyPr wrap="square" rtlCol="1">
            <a:spAutoFit/>
          </a:bodyPr>
          <a:lstStyle/>
          <a:p>
            <a:pPr algn="l" rtl="0"/>
            <a:r>
              <a:rPr lang="en-US" sz="1400" b="1" i="1" dirty="0" smtClean="0"/>
              <a:t>48</a:t>
            </a:r>
            <a:r>
              <a:rPr lang="en-US" i="1" dirty="0" smtClean="0"/>
              <a:t>   </a:t>
            </a:r>
            <a:r>
              <a:rPr lang="en-US" sz="1400" b="1" i="1" dirty="0" smtClean="0">
                <a:hlinkClick r:id="" action="ppaction://noaction"/>
              </a:rPr>
              <a:t>Snowden Smith</a:t>
            </a:r>
            <a:endParaRPr lang="he-IL" sz="1400" b="1" dirty="0"/>
          </a:p>
        </p:txBody>
      </p:sp>
      <p:sp>
        <p:nvSpPr>
          <p:cNvPr id="50" name="TextBox 49"/>
          <p:cNvSpPr txBox="1"/>
          <p:nvPr/>
        </p:nvSpPr>
        <p:spPr>
          <a:xfrm>
            <a:off x="5076056" y="3789040"/>
            <a:ext cx="1296144" cy="307777"/>
          </a:xfrm>
          <a:prstGeom prst="rect">
            <a:avLst/>
          </a:prstGeom>
          <a:noFill/>
        </p:spPr>
        <p:txBody>
          <a:bodyPr wrap="square" rtlCol="1">
            <a:spAutoFit/>
          </a:bodyPr>
          <a:lstStyle/>
          <a:p>
            <a:pPr algn="l" rtl="0"/>
            <a:r>
              <a:rPr lang="en-US" sz="1400" b="1" dirty="0" smtClean="0"/>
              <a:t>LST 3028   </a:t>
            </a:r>
          </a:p>
        </p:txBody>
      </p:sp>
      <p:sp>
        <p:nvSpPr>
          <p:cNvPr id="52" name="מלבן 51"/>
          <p:cNvSpPr/>
          <p:nvPr/>
        </p:nvSpPr>
        <p:spPr>
          <a:xfrm>
            <a:off x="5125750" y="4653136"/>
            <a:ext cx="484427" cy="307777"/>
          </a:xfrm>
          <a:prstGeom prst="rect">
            <a:avLst/>
          </a:prstGeom>
        </p:spPr>
        <p:txBody>
          <a:bodyPr wrap="none">
            <a:spAutoFit/>
          </a:bodyPr>
          <a:lstStyle/>
          <a:p>
            <a:pPr algn="l" rtl="0"/>
            <a:r>
              <a:rPr lang="en-US" sz="1400" b="1" dirty="0" smtClean="0"/>
              <a:t>U30</a:t>
            </a:r>
            <a:endParaRPr lang="he-IL" sz="1400" b="1" dirty="0"/>
          </a:p>
        </p:txBody>
      </p:sp>
      <p:sp>
        <p:nvSpPr>
          <p:cNvPr id="44" name="TextBox 43"/>
          <p:cNvSpPr txBox="1"/>
          <p:nvPr/>
        </p:nvSpPr>
        <p:spPr>
          <a:xfrm>
            <a:off x="1403648" y="4221088"/>
            <a:ext cx="1296144" cy="307777"/>
          </a:xfrm>
          <a:prstGeom prst="rect">
            <a:avLst/>
          </a:prstGeom>
          <a:noFill/>
        </p:spPr>
        <p:txBody>
          <a:bodyPr wrap="square" rtlCol="1">
            <a:spAutoFit/>
          </a:bodyPr>
          <a:lstStyle/>
          <a:p>
            <a:pPr algn="l" rtl="0"/>
            <a:r>
              <a:rPr lang="en-US" sz="1400" b="1" i="1" dirty="0" smtClean="0"/>
              <a:t>/</a:t>
            </a:r>
            <a:r>
              <a:rPr lang="en-US" sz="1400" b="1" i="1" dirty="0" smtClean="0">
                <a:solidFill>
                  <a:srgbClr val="FF0000"/>
                </a:solidFill>
              </a:rPr>
              <a:t> </a:t>
            </a:r>
            <a:r>
              <a:rPr lang="en-US" sz="1400" b="1" i="1" dirty="0" smtClean="0">
                <a:hlinkClick r:id="" action="ppaction://noaction"/>
              </a:rPr>
              <a:t>HMS Dieppe</a:t>
            </a:r>
            <a:endParaRPr lang="he-IL" sz="1400" b="1" i="1" dirty="0"/>
          </a:p>
        </p:txBody>
      </p:sp>
      <p:sp>
        <p:nvSpPr>
          <p:cNvPr id="54" name="TextBox 53"/>
          <p:cNvSpPr txBox="1"/>
          <p:nvPr/>
        </p:nvSpPr>
        <p:spPr>
          <a:xfrm>
            <a:off x="5004048" y="3429000"/>
            <a:ext cx="576064" cy="307777"/>
          </a:xfrm>
          <a:prstGeom prst="rect">
            <a:avLst/>
          </a:prstGeom>
          <a:noFill/>
        </p:spPr>
        <p:txBody>
          <a:bodyPr wrap="square" rtlCol="1">
            <a:spAutoFit/>
          </a:bodyPr>
          <a:lstStyle/>
          <a:p>
            <a:r>
              <a:rPr lang="en-US" sz="1400" b="1" dirty="0" smtClean="0"/>
              <a:t>K695</a:t>
            </a:r>
            <a:endParaRPr lang="he-IL" sz="1400" b="1" dirty="0"/>
          </a:p>
        </p:txBody>
      </p:sp>
      <p:sp>
        <p:nvSpPr>
          <p:cNvPr id="58" name="TextBox 57"/>
          <p:cNvSpPr txBox="1"/>
          <p:nvPr/>
        </p:nvSpPr>
        <p:spPr>
          <a:xfrm>
            <a:off x="179512" y="5085184"/>
            <a:ext cx="2376264" cy="307777"/>
          </a:xfrm>
          <a:prstGeom prst="rect">
            <a:avLst/>
          </a:prstGeom>
          <a:noFill/>
        </p:spPr>
        <p:txBody>
          <a:bodyPr wrap="square" rtlCol="1">
            <a:spAutoFit/>
          </a:bodyPr>
          <a:lstStyle/>
          <a:p>
            <a:pPr algn="l" rtl="0"/>
            <a:r>
              <a:rPr lang="en-US" sz="1400" b="1" dirty="0" smtClean="0"/>
              <a:t>51  </a:t>
            </a:r>
            <a:r>
              <a:rPr lang="en-GB" sz="1400" b="1" dirty="0" smtClean="0">
                <a:hlinkClick r:id="" action="ppaction://noaction"/>
              </a:rPr>
              <a:t>HMS W</a:t>
            </a:r>
            <a:r>
              <a:rPr lang="en-US" sz="1400" b="1" dirty="0" err="1" smtClean="0">
                <a:hlinkClick r:id="" action="ppaction://noaction"/>
              </a:rPr>
              <a:t>idemouth</a:t>
            </a:r>
            <a:r>
              <a:rPr lang="en-GB" sz="1400" b="1" dirty="0" smtClean="0">
                <a:hlinkClick r:id="" action="ppaction://noaction"/>
              </a:rPr>
              <a:t> bay </a:t>
            </a:r>
            <a:endParaRPr lang="he-IL" sz="1400" b="1" dirty="0"/>
          </a:p>
        </p:txBody>
      </p:sp>
      <p:sp>
        <p:nvSpPr>
          <p:cNvPr id="62" name="TextBox 61"/>
          <p:cNvSpPr txBox="1"/>
          <p:nvPr/>
        </p:nvSpPr>
        <p:spPr>
          <a:xfrm>
            <a:off x="5076056" y="5085184"/>
            <a:ext cx="684584" cy="307777"/>
          </a:xfrm>
          <a:prstGeom prst="rect">
            <a:avLst/>
          </a:prstGeom>
          <a:noFill/>
        </p:spPr>
        <p:txBody>
          <a:bodyPr wrap="square" rtlCol="1">
            <a:spAutoFit/>
          </a:bodyPr>
          <a:lstStyle/>
          <a:p>
            <a:pPr algn="l" rtl="0"/>
            <a:r>
              <a:rPr lang="en-GB" sz="1400" b="1" dirty="0" smtClean="0"/>
              <a:t>K 615</a:t>
            </a:r>
            <a:endParaRPr lang="he-IL" sz="1400" dirty="0"/>
          </a:p>
        </p:txBody>
      </p:sp>
      <p:sp>
        <p:nvSpPr>
          <p:cNvPr id="65" name="TextBox 64"/>
          <p:cNvSpPr txBox="1"/>
          <p:nvPr/>
        </p:nvSpPr>
        <p:spPr>
          <a:xfrm>
            <a:off x="467544" y="404664"/>
            <a:ext cx="1224136" cy="369332"/>
          </a:xfrm>
          <a:prstGeom prst="rect">
            <a:avLst/>
          </a:prstGeom>
          <a:noFill/>
        </p:spPr>
        <p:txBody>
          <a:bodyPr wrap="square" rtlCol="1">
            <a:spAutoFit/>
          </a:bodyPr>
          <a:lstStyle/>
          <a:p>
            <a:r>
              <a:rPr lang="he-IL" dirty="0" smtClean="0"/>
              <a:t>שם האניה</a:t>
            </a:r>
            <a:endParaRPr lang="he-IL" dirty="0"/>
          </a:p>
        </p:txBody>
      </p:sp>
      <p:sp>
        <p:nvSpPr>
          <p:cNvPr id="67" name="TextBox 66"/>
          <p:cNvSpPr txBox="1"/>
          <p:nvPr/>
        </p:nvSpPr>
        <p:spPr>
          <a:xfrm>
            <a:off x="3059832" y="1556792"/>
            <a:ext cx="1080120" cy="307777"/>
          </a:xfrm>
          <a:prstGeom prst="rect">
            <a:avLst/>
          </a:prstGeom>
          <a:noFill/>
        </p:spPr>
        <p:txBody>
          <a:bodyPr wrap="square" rtlCol="1">
            <a:spAutoFit/>
          </a:bodyPr>
          <a:lstStyle/>
          <a:p>
            <a:pPr algn="l" rtl="0"/>
            <a:r>
              <a:rPr lang="en-US" sz="1400" dirty="0" smtClean="0"/>
              <a:t>Cargo ship</a:t>
            </a:r>
          </a:p>
        </p:txBody>
      </p:sp>
      <p:sp>
        <p:nvSpPr>
          <p:cNvPr id="68" name="TextBox 67"/>
          <p:cNvSpPr txBox="1"/>
          <p:nvPr/>
        </p:nvSpPr>
        <p:spPr>
          <a:xfrm>
            <a:off x="3059832" y="2348880"/>
            <a:ext cx="1080120" cy="307777"/>
          </a:xfrm>
          <a:prstGeom prst="rect">
            <a:avLst/>
          </a:prstGeom>
          <a:noFill/>
        </p:spPr>
        <p:txBody>
          <a:bodyPr wrap="square" rtlCol="1">
            <a:spAutoFit/>
          </a:bodyPr>
          <a:lstStyle/>
          <a:p>
            <a:pPr algn="l" rtl="0"/>
            <a:r>
              <a:rPr lang="en-US" sz="1400" dirty="0" smtClean="0"/>
              <a:t>Cargo ship</a:t>
            </a:r>
          </a:p>
        </p:txBody>
      </p:sp>
      <p:sp>
        <p:nvSpPr>
          <p:cNvPr id="69" name="TextBox 68"/>
          <p:cNvSpPr txBox="1"/>
          <p:nvPr/>
        </p:nvSpPr>
        <p:spPr>
          <a:xfrm>
            <a:off x="3059832" y="1988840"/>
            <a:ext cx="1080120" cy="307777"/>
          </a:xfrm>
          <a:prstGeom prst="rect">
            <a:avLst/>
          </a:prstGeom>
          <a:noFill/>
        </p:spPr>
        <p:txBody>
          <a:bodyPr wrap="square" rtlCol="1">
            <a:spAutoFit/>
          </a:bodyPr>
          <a:lstStyle/>
          <a:p>
            <a:pPr algn="l" rtl="0"/>
            <a:r>
              <a:rPr lang="en-US" sz="1400" dirty="0" smtClean="0"/>
              <a:t>Cargo ship</a:t>
            </a:r>
          </a:p>
        </p:txBody>
      </p:sp>
      <p:sp>
        <p:nvSpPr>
          <p:cNvPr id="71" name="TextBox 70"/>
          <p:cNvSpPr txBox="1"/>
          <p:nvPr/>
        </p:nvSpPr>
        <p:spPr>
          <a:xfrm>
            <a:off x="5076056" y="1196752"/>
            <a:ext cx="576064" cy="307777"/>
          </a:xfrm>
          <a:prstGeom prst="rect">
            <a:avLst/>
          </a:prstGeom>
          <a:noFill/>
        </p:spPr>
        <p:txBody>
          <a:bodyPr wrap="square" rtlCol="1">
            <a:spAutoFit/>
          </a:bodyPr>
          <a:lstStyle/>
          <a:p>
            <a:r>
              <a:rPr lang="en-US" sz="1400" b="1" dirty="0" smtClean="0"/>
              <a:t>K443</a:t>
            </a:r>
            <a:endParaRPr lang="he-IL" sz="1400" b="1" dirty="0"/>
          </a:p>
        </p:txBody>
      </p:sp>
      <p:sp>
        <p:nvSpPr>
          <p:cNvPr id="72" name="TextBox 71"/>
          <p:cNvSpPr txBox="1"/>
          <p:nvPr/>
        </p:nvSpPr>
        <p:spPr>
          <a:xfrm>
            <a:off x="5580112" y="1196752"/>
            <a:ext cx="1872208" cy="307777"/>
          </a:xfrm>
          <a:prstGeom prst="rect">
            <a:avLst/>
          </a:prstGeom>
          <a:noFill/>
        </p:spPr>
        <p:txBody>
          <a:bodyPr wrap="square" rtlCol="1">
            <a:spAutoFit/>
          </a:bodyPr>
          <a:lstStyle/>
          <a:p>
            <a:r>
              <a:rPr lang="en-US" sz="1400" dirty="0" smtClean="0"/>
              <a:t>ex </a:t>
            </a:r>
            <a:r>
              <a:rPr lang="en-US" sz="1400" b="1" dirty="0" smtClean="0"/>
              <a:t>HMS Maiden Castle </a:t>
            </a:r>
            <a:endParaRPr lang="he-IL" dirty="0"/>
          </a:p>
        </p:txBody>
      </p:sp>
      <p:sp>
        <p:nvSpPr>
          <p:cNvPr id="73" name="TextBox 72"/>
          <p:cNvSpPr txBox="1"/>
          <p:nvPr/>
        </p:nvSpPr>
        <p:spPr>
          <a:xfrm>
            <a:off x="2915816" y="1196752"/>
            <a:ext cx="1944216" cy="307777"/>
          </a:xfrm>
          <a:prstGeom prst="rect">
            <a:avLst/>
          </a:prstGeom>
          <a:noFill/>
        </p:spPr>
        <p:txBody>
          <a:bodyPr wrap="square" rtlCol="1">
            <a:spAutoFit/>
          </a:bodyPr>
          <a:lstStyle/>
          <a:p>
            <a:pPr algn="ctr"/>
            <a:r>
              <a:rPr lang="en-US" sz="1400" dirty="0" smtClean="0"/>
              <a:t>Corvette Rescue ship </a:t>
            </a:r>
          </a:p>
        </p:txBody>
      </p:sp>
      <p:sp>
        <p:nvSpPr>
          <p:cNvPr id="80" name="TextBox 79"/>
          <p:cNvSpPr txBox="1"/>
          <p:nvPr/>
        </p:nvSpPr>
        <p:spPr>
          <a:xfrm>
            <a:off x="251520" y="6309320"/>
            <a:ext cx="3888432" cy="369332"/>
          </a:xfrm>
          <a:prstGeom prst="rect">
            <a:avLst/>
          </a:prstGeom>
          <a:noFill/>
        </p:spPr>
        <p:txBody>
          <a:bodyPr wrap="square" rtlCol="1">
            <a:spAutoFit/>
          </a:bodyPr>
          <a:lstStyle/>
          <a:p>
            <a:pPr algn="l" rtl="0"/>
            <a:r>
              <a:rPr lang="en-US" b="1" dirty="0" smtClean="0">
                <a:solidFill>
                  <a:schemeClr val="tx2">
                    <a:lumMod val="75000"/>
                  </a:schemeClr>
                </a:solidFill>
              </a:rPr>
              <a:t>[ H.M.T.  -  </a:t>
            </a:r>
            <a:r>
              <a:rPr lang="en-US" b="1" dirty="0" err="1" smtClean="0">
                <a:solidFill>
                  <a:schemeClr val="tx2">
                    <a:lumMod val="75000"/>
                  </a:schemeClr>
                </a:solidFill>
              </a:rPr>
              <a:t>His/Her</a:t>
            </a:r>
            <a:r>
              <a:rPr lang="en-US" b="1" dirty="0" smtClean="0">
                <a:solidFill>
                  <a:schemeClr val="tx2">
                    <a:lumMod val="75000"/>
                  </a:schemeClr>
                </a:solidFill>
              </a:rPr>
              <a:t> Majesty </a:t>
            </a:r>
            <a:r>
              <a:rPr lang="he-IL" b="1" dirty="0" smtClean="0">
                <a:solidFill>
                  <a:schemeClr val="tx2">
                    <a:lumMod val="75000"/>
                  </a:schemeClr>
                </a:solidFill>
              </a:rPr>
              <a:t>Transport</a:t>
            </a:r>
            <a:r>
              <a:rPr lang="en-US" b="1" dirty="0" smtClean="0">
                <a:solidFill>
                  <a:schemeClr val="tx2">
                    <a:lumMod val="75000"/>
                  </a:schemeClr>
                </a:solidFill>
              </a:rPr>
              <a:t> ]</a:t>
            </a:r>
            <a:endParaRPr lang="he-IL" b="1" dirty="0">
              <a:solidFill>
                <a:schemeClr val="tx2">
                  <a:lumMod val="75000"/>
                </a:schemeClr>
              </a:solidFill>
            </a:endParaRPr>
          </a:p>
        </p:txBody>
      </p:sp>
      <p:sp>
        <p:nvSpPr>
          <p:cNvPr id="84" name="TextBox 83"/>
          <p:cNvSpPr txBox="1"/>
          <p:nvPr/>
        </p:nvSpPr>
        <p:spPr>
          <a:xfrm>
            <a:off x="3059832" y="4221088"/>
            <a:ext cx="1800200" cy="307777"/>
          </a:xfrm>
          <a:prstGeom prst="rect">
            <a:avLst/>
          </a:prstGeom>
          <a:noFill/>
        </p:spPr>
        <p:txBody>
          <a:bodyPr wrap="square" rtlCol="1">
            <a:spAutoFit/>
          </a:bodyPr>
          <a:lstStyle/>
          <a:p>
            <a:pPr algn="l" rtl="0"/>
            <a:r>
              <a:rPr lang="en-US" sz="1400" dirty="0" smtClean="0"/>
              <a:t>Landing Ship Tank </a:t>
            </a:r>
            <a:endParaRPr lang="he-IL" sz="1400" dirty="0"/>
          </a:p>
        </p:txBody>
      </p:sp>
      <p:pic>
        <p:nvPicPr>
          <p:cNvPr id="77" name="תמונה 76" descr="UK-Royal-Fleet-Auxiliary.gif">
            <a:hlinkClick r:id="rId4" action="ppaction://hlinksldjump"/>
          </p:cNvPr>
          <p:cNvPicPr>
            <a:picLocks noChangeAspect="1"/>
          </p:cNvPicPr>
          <p:nvPr/>
        </p:nvPicPr>
        <p:blipFill>
          <a:blip r:embed="rId5" cstate="print"/>
          <a:stretch>
            <a:fillRect/>
          </a:stretch>
        </p:blipFill>
        <p:spPr>
          <a:xfrm>
            <a:off x="7884368" y="5949280"/>
            <a:ext cx="906021" cy="656084"/>
          </a:xfrm>
          <a:prstGeom prst="rect">
            <a:avLst/>
          </a:prstGeom>
        </p:spPr>
      </p:pic>
      <p:sp>
        <p:nvSpPr>
          <p:cNvPr id="85" name="TextBox 84"/>
          <p:cNvSpPr txBox="1"/>
          <p:nvPr/>
        </p:nvSpPr>
        <p:spPr>
          <a:xfrm>
            <a:off x="179512" y="4221088"/>
            <a:ext cx="1440160" cy="307777"/>
          </a:xfrm>
          <a:prstGeom prst="rect">
            <a:avLst/>
          </a:prstGeom>
          <a:noFill/>
        </p:spPr>
        <p:txBody>
          <a:bodyPr wrap="square" rtlCol="1">
            <a:spAutoFit/>
          </a:bodyPr>
          <a:lstStyle/>
          <a:p>
            <a:pPr algn="l" rtl="0"/>
            <a:r>
              <a:rPr lang="en-US" sz="1400" b="1" i="1" dirty="0" smtClean="0"/>
              <a:t>49</a:t>
            </a:r>
            <a:r>
              <a:rPr lang="en-US" sz="1400" b="1" i="1" dirty="0" smtClean="0">
                <a:solidFill>
                  <a:srgbClr val="FF0000"/>
                </a:solidFill>
              </a:rPr>
              <a:t>    </a:t>
            </a:r>
            <a:r>
              <a:rPr lang="en-US" sz="1400" b="1" i="1" dirty="0" smtClean="0">
                <a:hlinkClick r:id="" action="ppaction://noaction"/>
              </a:rPr>
              <a:t>LST 3016</a:t>
            </a:r>
            <a:endParaRPr lang="he-IL" sz="1400" b="1" i="1" dirty="0"/>
          </a:p>
        </p:txBody>
      </p:sp>
      <p:sp>
        <p:nvSpPr>
          <p:cNvPr id="88" name="TextBox 87"/>
          <p:cNvSpPr txBox="1"/>
          <p:nvPr/>
        </p:nvSpPr>
        <p:spPr>
          <a:xfrm>
            <a:off x="3059832" y="4581128"/>
            <a:ext cx="720080" cy="369332"/>
          </a:xfrm>
          <a:prstGeom prst="rect">
            <a:avLst/>
          </a:prstGeom>
          <a:noFill/>
        </p:spPr>
        <p:txBody>
          <a:bodyPr wrap="square" rtlCol="1">
            <a:spAutoFit/>
          </a:bodyPr>
          <a:lstStyle/>
          <a:p>
            <a:pPr algn="l" rtl="0"/>
            <a:r>
              <a:rPr lang="en-US" sz="1400" dirty="0" smtClean="0"/>
              <a:t>Sloop</a:t>
            </a:r>
            <a:r>
              <a:rPr lang="en-US" dirty="0" smtClean="0"/>
              <a:t> </a:t>
            </a:r>
            <a:endParaRPr lang="he-IL" dirty="0"/>
          </a:p>
        </p:txBody>
      </p:sp>
      <p:sp>
        <p:nvSpPr>
          <p:cNvPr id="86" name="מלבן 85"/>
          <p:cNvSpPr/>
          <p:nvPr/>
        </p:nvSpPr>
        <p:spPr>
          <a:xfrm>
            <a:off x="5076056" y="4221088"/>
            <a:ext cx="534121" cy="307777"/>
          </a:xfrm>
          <a:prstGeom prst="rect">
            <a:avLst/>
          </a:prstGeom>
        </p:spPr>
        <p:txBody>
          <a:bodyPr wrap="none">
            <a:spAutoFit/>
          </a:bodyPr>
          <a:lstStyle/>
          <a:p>
            <a:r>
              <a:rPr lang="en-US" sz="1400" b="1" dirty="0" smtClean="0"/>
              <a:t>L108</a:t>
            </a:r>
            <a:endParaRPr lang="he-IL" sz="1400" b="1" dirty="0"/>
          </a:p>
        </p:txBody>
      </p:sp>
      <p:sp>
        <p:nvSpPr>
          <p:cNvPr id="56" name="TextBox 55"/>
          <p:cNvSpPr txBox="1"/>
          <p:nvPr/>
        </p:nvSpPr>
        <p:spPr>
          <a:xfrm>
            <a:off x="4427984" y="6093296"/>
            <a:ext cx="3456384" cy="307777"/>
          </a:xfrm>
          <a:prstGeom prst="rect">
            <a:avLst/>
          </a:prstGeom>
          <a:noFill/>
        </p:spPr>
        <p:txBody>
          <a:bodyPr wrap="square" rtlCol="1">
            <a:spAutoFit/>
          </a:bodyPr>
          <a:lstStyle/>
          <a:p>
            <a:r>
              <a:rPr lang="he-IL" sz="1400" dirty="0" smtClean="0"/>
              <a:t>במצגת – הקש על הדגל כדי לחזור לתפריט זה</a:t>
            </a:r>
            <a:endParaRPr lang="he-IL" sz="1400" dirty="0"/>
          </a:p>
        </p:txBody>
      </p:sp>
      <p:sp>
        <p:nvSpPr>
          <p:cNvPr id="49" name="TextBox 48"/>
          <p:cNvSpPr txBox="1"/>
          <p:nvPr/>
        </p:nvSpPr>
        <p:spPr>
          <a:xfrm>
            <a:off x="4572000" y="404664"/>
            <a:ext cx="2016224" cy="369332"/>
          </a:xfrm>
          <a:prstGeom prst="rect">
            <a:avLst/>
          </a:prstGeom>
          <a:noFill/>
        </p:spPr>
        <p:txBody>
          <a:bodyPr wrap="square" rtlCol="1">
            <a:spAutoFit/>
          </a:bodyPr>
          <a:lstStyle/>
          <a:p>
            <a:r>
              <a:rPr lang="he-IL" dirty="0" smtClean="0"/>
              <a:t>מספר דגלון - </a:t>
            </a:r>
            <a:r>
              <a:rPr lang="en-US" sz="1400" dirty="0" smtClean="0"/>
              <a:t>Pennant</a:t>
            </a:r>
            <a:endParaRPr lang="he-IL"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79512" y="404664"/>
            <a:ext cx="8640960" cy="246221"/>
          </a:xfrm>
          <a:prstGeom prst="rect">
            <a:avLst/>
          </a:prstGeom>
          <a:solidFill>
            <a:schemeClr val="accent6">
              <a:lumMod val="75000"/>
            </a:schemeClr>
          </a:solidFill>
        </p:spPr>
        <p:txBody>
          <a:bodyPr wrap="square" rtlCol="1">
            <a:spAutoFit/>
          </a:bodyPr>
          <a:lstStyle/>
          <a:p>
            <a:r>
              <a:rPr lang="en-US" sz="1000" dirty="0" smtClean="0"/>
              <a:t>--</a:t>
            </a:r>
            <a:endParaRPr lang="he-IL" sz="1000" dirty="0"/>
          </a:p>
        </p:txBody>
      </p:sp>
      <p:sp>
        <p:nvSpPr>
          <p:cNvPr id="2" name="TextBox 1"/>
          <p:cNvSpPr txBox="1"/>
          <p:nvPr/>
        </p:nvSpPr>
        <p:spPr>
          <a:xfrm>
            <a:off x="3419872" y="692696"/>
            <a:ext cx="5472608" cy="615553"/>
          </a:xfrm>
          <a:prstGeom prst="rect">
            <a:avLst/>
          </a:prstGeom>
          <a:noFill/>
        </p:spPr>
        <p:txBody>
          <a:bodyPr wrap="square" tIns="0" bIns="0" rtlCol="1">
            <a:spAutoFit/>
          </a:bodyPr>
          <a:lstStyle/>
          <a:p>
            <a:r>
              <a:rPr lang="he-IL" sz="4000" b="1" spc="300" dirty="0" smtClean="0">
                <a:solidFill>
                  <a:srgbClr val="FF0000"/>
                </a:solidFill>
                <a:effectLst>
                  <a:outerShdw blurRad="38100" dist="38100" dir="2700000" algn="tl">
                    <a:srgbClr val="000000">
                      <a:alpha val="43137"/>
                    </a:srgbClr>
                  </a:outerShdw>
                </a:effectLst>
              </a:rPr>
              <a:t>אֳנִיּוֹת </a:t>
            </a:r>
            <a:r>
              <a:rPr lang="he-IL" sz="4000" b="1" spc="300" dirty="0" err="1" smtClean="0">
                <a:solidFill>
                  <a:srgbClr val="FF0000"/>
                </a:solidFill>
                <a:effectLst>
                  <a:outerShdw blurRad="38100" dist="38100" dir="2700000" algn="tl">
                    <a:srgbClr val="000000">
                      <a:alpha val="43137"/>
                    </a:srgbClr>
                  </a:outerShdw>
                </a:effectLst>
              </a:rPr>
              <a:t>עזרה</a:t>
            </a:r>
            <a:r>
              <a:rPr lang="he-IL" sz="4000" b="1" spc="300" dirty="0" smtClean="0">
                <a:solidFill>
                  <a:srgbClr val="FF0000"/>
                </a:solidFill>
                <a:effectLst>
                  <a:outerShdw blurRad="38100" dist="38100" dir="2700000" algn="tl">
                    <a:srgbClr val="000000">
                      <a:alpha val="43137"/>
                    </a:srgbClr>
                  </a:outerShdw>
                </a:effectLst>
              </a:rPr>
              <a:t> </a:t>
            </a:r>
            <a:r>
              <a:rPr lang="he-IL" sz="1600" b="1" spc="300" dirty="0" smtClean="0">
                <a:solidFill>
                  <a:srgbClr val="FF0000"/>
                </a:solidFill>
                <a:effectLst>
                  <a:outerShdw blurRad="38100" dist="38100" dir="2700000" algn="tl">
                    <a:srgbClr val="000000">
                      <a:alpha val="43137"/>
                    </a:srgbClr>
                  </a:outerShdw>
                </a:effectLst>
              </a:rPr>
              <a:t>בחילוץ ניצולי 'רפיח' </a:t>
            </a:r>
          </a:p>
        </p:txBody>
      </p:sp>
      <p:sp>
        <p:nvSpPr>
          <p:cNvPr id="3" name="TextBox 2"/>
          <p:cNvSpPr txBox="1"/>
          <p:nvPr/>
        </p:nvSpPr>
        <p:spPr>
          <a:xfrm>
            <a:off x="179512" y="1556792"/>
            <a:ext cx="1944216" cy="307777"/>
          </a:xfrm>
          <a:prstGeom prst="rect">
            <a:avLst/>
          </a:prstGeom>
          <a:noFill/>
        </p:spPr>
        <p:txBody>
          <a:bodyPr wrap="square" rtlCol="1">
            <a:spAutoFit/>
          </a:bodyPr>
          <a:lstStyle/>
          <a:p>
            <a:pPr algn="l" rtl="0"/>
            <a:r>
              <a:rPr lang="en-US" sz="1400" b="1" dirty="0" smtClean="0"/>
              <a:t>60</a:t>
            </a:r>
            <a:r>
              <a:rPr lang="he-IL" sz="1400" b="1" dirty="0" smtClean="0"/>
              <a:t>    </a:t>
            </a:r>
            <a:r>
              <a:rPr lang="en-US" sz="1400" b="1" i="1" dirty="0" smtClean="0">
                <a:hlinkClick r:id="" action="ppaction://noaction"/>
              </a:rPr>
              <a:t>Themistocles</a:t>
            </a:r>
            <a:endParaRPr lang="he-IL" sz="1400" dirty="0"/>
          </a:p>
        </p:txBody>
      </p:sp>
      <p:sp>
        <p:nvSpPr>
          <p:cNvPr id="4" name="TextBox 3"/>
          <p:cNvSpPr txBox="1"/>
          <p:nvPr/>
        </p:nvSpPr>
        <p:spPr>
          <a:xfrm>
            <a:off x="179512" y="1916832"/>
            <a:ext cx="1440160" cy="307777"/>
          </a:xfrm>
          <a:prstGeom prst="rect">
            <a:avLst/>
          </a:prstGeom>
          <a:noFill/>
        </p:spPr>
        <p:txBody>
          <a:bodyPr wrap="square" rtlCol="1">
            <a:spAutoFit/>
          </a:bodyPr>
          <a:lstStyle/>
          <a:p>
            <a:pPr algn="l" rtl="0"/>
            <a:r>
              <a:rPr lang="en-US" sz="1400" b="1" i="1" dirty="0" smtClean="0"/>
              <a:t>61 </a:t>
            </a:r>
            <a:r>
              <a:rPr lang="en-US" sz="1400" b="1" i="1" dirty="0" smtClean="0">
                <a:solidFill>
                  <a:srgbClr val="FF0000"/>
                </a:solidFill>
              </a:rPr>
              <a:t>   </a:t>
            </a:r>
            <a:r>
              <a:rPr lang="en-GB" sz="1400" b="1" i="1" dirty="0" smtClean="0">
                <a:hlinkClick r:id="" action="ppaction://noaction"/>
              </a:rPr>
              <a:t>Aigaion</a:t>
            </a:r>
            <a:endParaRPr lang="he-IL" sz="1400" dirty="0"/>
          </a:p>
        </p:txBody>
      </p:sp>
      <p:sp>
        <p:nvSpPr>
          <p:cNvPr id="5" name="TextBox 4"/>
          <p:cNvSpPr txBox="1"/>
          <p:nvPr/>
        </p:nvSpPr>
        <p:spPr>
          <a:xfrm>
            <a:off x="2339752" y="1556792"/>
            <a:ext cx="2664296" cy="307777"/>
          </a:xfrm>
          <a:prstGeom prst="rect">
            <a:avLst/>
          </a:prstGeom>
          <a:noFill/>
        </p:spPr>
        <p:txBody>
          <a:bodyPr wrap="square" rtlCol="1">
            <a:spAutoFit/>
          </a:bodyPr>
          <a:lstStyle/>
          <a:p>
            <a:r>
              <a:rPr lang="he-IL" sz="1400" dirty="0" smtClean="0"/>
              <a:t>לשעבר:  </a:t>
            </a:r>
            <a:r>
              <a:rPr lang="en-GB" sz="1400" b="1" dirty="0" smtClean="0"/>
              <a:t>HMS BRAMHAM </a:t>
            </a:r>
            <a:r>
              <a:rPr lang="en-US" sz="1400" b="1" dirty="0" smtClean="0"/>
              <a:t> </a:t>
            </a:r>
            <a:r>
              <a:rPr lang="en-GB" sz="1400" b="1" dirty="0" smtClean="0"/>
              <a:t>(L 51) </a:t>
            </a:r>
            <a:r>
              <a:rPr lang="he-IL" sz="1400" b="1" dirty="0" smtClean="0"/>
              <a:t> </a:t>
            </a:r>
          </a:p>
        </p:txBody>
      </p:sp>
      <p:sp>
        <p:nvSpPr>
          <p:cNvPr id="6" name="TextBox 5"/>
          <p:cNvSpPr txBox="1"/>
          <p:nvPr/>
        </p:nvSpPr>
        <p:spPr>
          <a:xfrm>
            <a:off x="2483768" y="1916832"/>
            <a:ext cx="2664296" cy="307777"/>
          </a:xfrm>
          <a:prstGeom prst="rect">
            <a:avLst/>
          </a:prstGeom>
          <a:noFill/>
        </p:spPr>
        <p:txBody>
          <a:bodyPr wrap="square" rtlCol="1">
            <a:spAutoFit/>
          </a:bodyPr>
          <a:lstStyle/>
          <a:p>
            <a:pPr algn="l" rtl="0"/>
            <a:r>
              <a:rPr lang="en-US" sz="1400" b="1" dirty="0" smtClean="0"/>
              <a:t>HMS Lauderdale   </a:t>
            </a:r>
            <a:r>
              <a:rPr lang="en-GB" sz="1400" b="1" dirty="0" smtClean="0"/>
              <a:t>(L 95)    </a:t>
            </a:r>
            <a:r>
              <a:rPr lang="he-IL" sz="1400" dirty="0" smtClean="0"/>
              <a:t>לשעבר:</a:t>
            </a:r>
            <a:r>
              <a:rPr lang="en-GB" sz="1400" dirty="0" smtClean="0"/>
              <a:t> </a:t>
            </a:r>
            <a:endParaRPr lang="he-IL" sz="1400" dirty="0"/>
          </a:p>
        </p:txBody>
      </p:sp>
      <p:sp>
        <p:nvSpPr>
          <p:cNvPr id="7" name="TextBox 6"/>
          <p:cNvSpPr txBox="1"/>
          <p:nvPr/>
        </p:nvSpPr>
        <p:spPr>
          <a:xfrm>
            <a:off x="5652120" y="1556792"/>
            <a:ext cx="3491880" cy="307777"/>
          </a:xfrm>
          <a:prstGeom prst="rect">
            <a:avLst/>
          </a:prstGeom>
          <a:noFill/>
        </p:spPr>
        <p:txBody>
          <a:bodyPr wrap="square" rtlCol="1">
            <a:spAutoFit/>
          </a:bodyPr>
          <a:lstStyle/>
          <a:p>
            <a:pPr algn="ctr"/>
            <a:r>
              <a:rPr lang="he-IL" sz="1400" dirty="0" smtClean="0"/>
              <a:t>אניה יוונית עזרה בהצלת מעפילי 'רפיח' שטבעה</a:t>
            </a:r>
            <a:endParaRPr lang="en-US" sz="1400" dirty="0" smtClean="0"/>
          </a:p>
        </p:txBody>
      </p:sp>
      <p:sp>
        <p:nvSpPr>
          <p:cNvPr id="8" name="TextBox 7"/>
          <p:cNvSpPr txBox="1"/>
          <p:nvPr/>
        </p:nvSpPr>
        <p:spPr>
          <a:xfrm>
            <a:off x="5652120" y="1916832"/>
            <a:ext cx="3491880" cy="307777"/>
          </a:xfrm>
          <a:prstGeom prst="rect">
            <a:avLst/>
          </a:prstGeom>
          <a:noFill/>
        </p:spPr>
        <p:txBody>
          <a:bodyPr wrap="square" rtlCol="1">
            <a:spAutoFit/>
          </a:bodyPr>
          <a:lstStyle/>
          <a:p>
            <a:pPr algn="ctr"/>
            <a:r>
              <a:rPr lang="he-IL" sz="1400" dirty="0" smtClean="0"/>
              <a:t>אניה יוונית עזרה בהצלת מעפילי 'רפיח' שטבעה</a:t>
            </a:r>
            <a:endParaRPr lang="en-US" sz="1400" dirty="0" smtClean="0"/>
          </a:p>
        </p:txBody>
      </p:sp>
      <p:pic>
        <p:nvPicPr>
          <p:cNvPr id="9" name="תמונה 8" descr="Goldstar.gif"/>
          <p:cNvPicPr>
            <a:picLocks noChangeAspect="1"/>
          </p:cNvPicPr>
          <p:nvPr/>
        </p:nvPicPr>
        <p:blipFill>
          <a:blip r:embed="rId3" cstate="print"/>
          <a:stretch>
            <a:fillRect/>
          </a:stretch>
        </p:blipFill>
        <p:spPr>
          <a:xfrm>
            <a:off x="5148064" y="1772816"/>
            <a:ext cx="495300" cy="485775"/>
          </a:xfrm>
          <a:prstGeom prst="rect">
            <a:avLst/>
          </a:prstGeom>
        </p:spPr>
      </p:pic>
      <p:sp>
        <p:nvSpPr>
          <p:cNvPr id="17" name="TextBox 16"/>
          <p:cNvSpPr txBox="1"/>
          <p:nvPr/>
        </p:nvSpPr>
        <p:spPr>
          <a:xfrm>
            <a:off x="2555776" y="332656"/>
            <a:ext cx="2304256" cy="369332"/>
          </a:xfrm>
          <a:prstGeom prst="rect">
            <a:avLst/>
          </a:prstGeom>
          <a:noFill/>
        </p:spPr>
        <p:txBody>
          <a:bodyPr wrap="square" rtlCol="1">
            <a:spAutoFit/>
          </a:bodyPr>
          <a:lstStyle/>
          <a:p>
            <a:r>
              <a:rPr lang="he-IL" dirty="0" smtClean="0"/>
              <a:t>שמה ומספרה הקודמים</a:t>
            </a:r>
            <a:endParaRPr lang="he-IL" dirty="0"/>
          </a:p>
        </p:txBody>
      </p:sp>
      <p:pic>
        <p:nvPicPr>
          <p:cNvPr id="24" name="תמונה 23" descr="Goldstar.gif"/>
          <p:cNvPicPr>
            <a:picLocks noChangeAspect="1"/>
          </p:cNvPicPr>
          <p:nvPr/>
        </p:nvPicPr>
        <p:blipFill>
          <a:blip r:embed="rId3" cstate="print"/>
          <a:stretch>
            <a:fillRect/>
          </a:stretch>
        </p:blipFill>
        <p:spPr>
          <a:xfrm>
            <a:off x="5148064" y="1412776"/>
            <a:ext cx="495300" cy="485775"/>
          </a:xfrm>
          <a:prstGeom prst="rect">
            <a:avLst/>
          </a:prstGeom>
        </p:spPr>
      </p:pic>
      <p:sp>
        <p:nvSpPr>
          <p:cNvPr id="25" name="TextBox 24"/>
          <p:cNvSpPr txBox="1"/>
          <p:nvPr/>
        </p:nvSpPr>
        <p:spPr>
          <a:xfrm>
            <a:off x="467544" y="332656"/>
            <a:ext cx="1224136" cy="369332"/>
          </a:xfrm>
          <a:prstGeom prst="rect">
            <a:avLst/>
          </a:prstGeom>
          <a:noFill/>
        </p:spPr>
        <p:txBody>
          <a:bodyPr wrap="square" rtlCol="1">
            <a:spAutoFit/>
          </a:bodyPr>
          <a:lstStyle/>
          <a:p>
            <a:r>
              <a:rPr lang="he-IL" dirty="0" smtClean="0"/>
              <a:t>שם האניה</a:t>
            </a:r>
            <a:endParaRPr lang="he-IL" dirty="0"/>
          </a:p>
        </p:txBody>
      </p:sp>
      <p:pic>
        <p:nvPicPr>
          <p:cNvPr id="21" name="תמונה 20" descr="greece_flag3.gif">
            <a:hlinkClick r:id="rId4" action="ppaction://hlinksldjump"/>
          </p:cNvPr>
          <p:cNvPicPr>
            <a:picLocks noChangeAspect="1"/>
          </p:cNvPicPr>
          <p:nvPr/>
        </p:nvPicPr>
        <p:blipFill>
          <a:blip r:embed="rId5" cstate="print"/>
          <a:stretch>
            <a:fillRect/>
          </a:stretch>
        </p:blipFill>
        <p:spPr>
          <a:xfrm>
            <a:off x="8028384" y="6165304"/>
            <a:ext cx="705433" cy="429394"/>
          </a:xfrm>
          <a:prstGeom prst="rect">
            <a:avLst/>
          </a:prstGeom>
        </p:spPr>
      </p:pic>
      <p:sp>
        <p:nvSpPr>
          <p:cNvPr id="16" name="TextBox 15"/>
          <p:cNvSpPr txBox="1"/>
          <p:nvPr/>
        </p:nvSpPr>
        <p:spPr>
          <a:xfrm>
            <a:off x="4427984" y="6237312"/>
            <a:ext cx="3456384" cy="307777"/>
          </a:xfrm>
          <a:prstGeom prst="rect">
            <a:avLst/>
          </a:prstGeom>
          <a:noFill/>
        </p:spPr>
        <p:txBody>
          <a:bodyPr wrap="square" rtlCol="1">
            <a:spAutoFit/>
          </a:bodyPr>
          <a:lstStyle/>
          <a:p>
            <a:r>
              <a:rPr lang="he-IL" sz="1400" dirty="0" smtClean="0"/>
              <a:t>במצגת – הקש על הדגל כדי לחזור לתפריט זה</a:t>
            </a:r>
            <a:endParaRPr lang="he-IL" sz="1400" dirty="0"/>
          </a:p>
        </p:txBody>
      </p:sp>
      <p:sp>
        <p:nvSpPr>
          <p:cNvPr id="18" name="TextBox 17"/>
          <p:cNvSpPr txBox="1"/>
          <p:nvPr/>
        </p:nvSpPr>
        <p:spPr>
          <a:xfrm>
            <a:off x="7092280" y="2636912"/>
            <a:ext cx="1800200" cy="307777"/>
          </a:xfrm>
          <a:prstGeom prst="rect">
            <a:avLst/>
          </a:prstGeom>
          <a:noFill/>
        </p:spPr>
        <p:txBody>
          <a:bodyPr wrap="square" rtlCol="1">
            <a:spAutoFit/>
          </a:bodyPr>
          <a:lstStyle/>
          <a:p>
            <a:r>
              <a:rPr lang="he-IL" sz="1400" dirty="0" smtClean="0">
                <a:hlinkClick r:id="" action="ppaction://noaction"/>
              </a:rPr>
              <a:t>מספר ומונחים </a:t>
            </a:r>
            <a:r>
              <a:rPr lang="he-IL" sz="1400" dirty="0" err="1" smtClean="0">
                <a:hlinkClick r:id="" action="ppaction://noaction"/>
              </a:rPr>
              <a:t>טכנים</a:t>
            </a:r>
            <a:r>
              <a:rPr lang="he-IL" sz="1400" dirty="0" smtClean="0">
                <a:hlinkClick r:id="" action="ppaction://noaction"/>
              </a:rPr>
              <a:t> </a:t>
            </a:r>
            <a:endParaRPr lang="he-IL"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מדליה עבור שרות 1945-1948.jpg"/>
          <p:cNvPicPr>
            <a:picLocks noChangeAspect="1"/>
          </p:cNvPicPr>
          <p:nvPr/>
        </p:nvPicPr>
        <p:blipFill>
          <a:blip r:embed="rId3" cstate="print"/>
          <a:stretch>
            <a:fillRect/>
          </a:stretch>
        </p:blipFill>
        <p:spPr>
          <a:xfrm>
            <a:off x="5076056" y="548680"/>
            <a:ext cx="3820586" cy="3512816"/>
          </a:xfrm>
          <a:prstGeom prst="rect">
            <a:avLst/>
          </a:prstGeom>
        </p:spPr>
      </p:pic>
      <p:sp>
        <p:nvSpPr>
          <p:cNvPr id="3" name="TextBox 2"/>
          <p:cNvSpPr txBox="1"/>
          <p:nvPr/>
        </p:nvSpPr>
        <p:spPr>
          <a:xfrm>
            <a:off x="5796136" y="4221088"/>
            <a:ext cx="2304256" cy="830997"/>
          </a:xfrm>
          <a:prstGeom prst="rect">
            <a:avLst/>
          </a:prstGeom>
          <a:noFill/>
        </p:spPr>
        <p:txBody>
          <a:bodyPr wrap="square" rtlCol="1">
            <a:spAutoFit/>
          </a:bodyPr>
          <a:lstStyle/>
          <a:p>
            <a:pPr algn="ctr"/>
            <a:r>
              <a:rPr lang="he-IL" dirty="0" smtClean="0"/>
              <a:t>מדלית פלשתינה </a:t>
            </a:r>
          </a:p>
          <a:p>
            <a:pPr algn="ctr"/>
            <a:r>
              <a:rPr lang="he-IL" dirty="0" smtClean="0"/>
              <a:t>1945-1948 </a:t>
            </a:r>
          </a:p>
          <a:p>
            <a:pPr algn="ctr"/>
            <a:r>
              <a:rPr lang="he-IL" sz="1200" dirty="0" smtClean="0"/>
              <a:t>(פלשתינה סווגה כאזור מלחמה) </a:t>
            </a:r>
            <a:endParaRPr lang="he-IL" sz="1200" dirty="0"/>
          </a:p>
        </p:txBody>
      </p:sp>
      <p:sp>
        <p:nvSpPr>
          <p:cNvPr id="5" name="TextBox 4"/>
          <p:cNvSpPr txBox="1"/>
          <p:nvPr/>
        </p:nvSpPr>
        <p:spPr>
          <a:xfrm>
            <a:off x="539552" y="3861048"/>
            <a:ext cx="3528392" cy="646331"/>
          </a:xfrm>
          <a:prstGeom prst="rect">
            <a:avLst/>
          </a:prstGeom>
          <a:noFill/>
        </p:spPr>
        <p:txBody>
          <a:bodyPr wrap="square" rtlCol="1">
            <a:spAutoFit/>
          </a:bodyPr>
          <a:lstStyle/>
          <a:p>
            <a:pPr algn="l" rtl="0"/>
            <a:r>
              <a:rPr lang="it-IT" dirty="0" smtClean="0"/>
              <a:t>General Service Palestine Medal </a:t>
            </a:r>
          </a:p>
          <a:p>
            <a:pPr algn="l" rtl="0"/>
            <a:r>
              <a:rPr lang="it-IT" dirty="0" smtClean="0"/>
              <a:t>( GSM Medal ) Palestine 1945-48</a:t>
            </a:r>
            <a:endParaRPr lang="he-IL" dirty="0"/>
          </a:p>
        </p:txBody>
      </p:sp>
      <p:pic>
        <p:nvPicPr>
          <p:cNvPr id="6" name="תמונה 5" descr="GSM-GVI-palestine-45-48-lge.jpg"/>
          <p:cNvPicPr>
            <a:picLocks noChangeAspect="1"/>
          </p:cNvPicPr>
          <p:nvPr/>
        </p:nvPicPr>
        <p:blipFill>
          <a:blip r:embed="rId4" cstate="print"/>
          <a:stretch>
            <a:fillRect/>
          </a:stretch>
        </p:blipFill>
        <p:spPr>
          <a:xfrm>
            <a:off x="539552" y="548680"/>
            <a:ext cx="3384376" cy="338437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4932040" y="476672"/>
            <a:ext cx="2160240" cy="400110"/>
          </a:xfrm>
          <a:prstGeom prst="rect">
            <a:avLst/>
          </a:prstGeom>
          <a:noFill/>
        </p:spPr>
        <p:txBody>
          <a:bodyPr wrap="square" rtlCol="1">
            <a:spAutoFit/>
          </a:bodyPr>
          <a:lstStyle/>
          <a:p>
            <a:pPr algn="ctr" rtl="0"/>
            <a:r>
              <a:rPr lang="en-US" sz="2000" b="1" i="1" dirty="0" err="1" smtClean="0"/>
              <a:t>Hms</a:t>
            </a:r>
            <a:r>
              <a:rPr lang="en-US" sz="2000" b="1" i="1" dirty="0" smtClean="0"/>
              <a:t> Ajax</a:t>
            </a:r>
            <a:r>
              <a:rPr lang="en-US" sz="2000" b="1" dirty="0" smtClean="0"/>
              <a:t> </a:t>
            </a:r>
            <a:r>
              <a:rPr lang="en-US" dirty="0" smtClean="0"/>
              <a:t> </a:t>
            </a:r>
            <a:endParaRPr lang="he-IL" dirty="0"/>
          </a:p>
        </p:txBody>
      </p:sp>
      <p:pic>
        <p:nvPicPr>
          <p:cNvPr id="6" name="תמונה 5" descr="דגל הצי הבריטי 1900 - 1919.jpg">
            <a:hlinkClick r:id="rId4" action="ppaction://hlinksldjump"/>
          </p:cNvPr>
          <p:cNvPicPr>
            <a:picLocks noChangeAspect="1"/>
          </p:cNvPicPr>
          <p:nvPr/>
        </p:nvPicPr>
        <p:blipFill>
          <a:blip r:embed="rId5" cstate="print"/>
          <a:stretch>
            <a:fillRect/>
          </a:stretch>
        </p:blipFill>
        <p:spPr>
          <a:xfrm>
            <a:off x="7452320" y="584684"/>
            <a:ext cx="1463427" cy="731714"/>
          </a:xfrm>
          <a:prstGeom prst="rect">
            <a:avLst/>
          </a:prstGeom>
          <a:ln>
            <a:solidFill>
              <a:srgbClr val="FF0000"/>
            </a:solidFill>
          </a:ln>
        </p:spPr>
      </p:pic>
      <p:sp>
        <p:nvSpPr>
          <p:cNvPr id="7" name="TextBox 6"/>
          <p:cNvSpPr txBox="1"/>
          <p:nvPr/>
        </p:nvSpPr>
        <p:spPr>
          <a:xfrm>
            <a:off x="8388424" y="980728"/>
            <a:ext cx="360040" cy="369332"/>
          </a:xfrm>
          <a:prstGeom prst="rect">
            <a:avLst/>
          </a:prstGeom>
          <a:noFill/>
        </p:spPr>
        <p:txBody>
          <a:bodyPr wrap="square" rtlCol="1">
            <a:spAutoFit/>
          </a:bodyPr>
          <a:lstStyle/>
          <a:p>
            <a:r>
              <a:rPr lang="en-US" dirty="0" smtClean="0"/>
              <a:t>1</a:t>
            </a:r>
            <a:endParaRPr lang="he-IL" dirty="0"/>
          </a:p>
        </p:txBody>
      </p:sp>
      <p:sp>
        <p:nvSpPr>
          <p:cNvPr id="10" name="TextBox 9"/>
          <p:cNvSpPr txBox="1"/>
          <p:nvPr/>
        </p:nvSpPr>
        <p:spPr>
          <a:xfrm>
            <a:off x="5220072" y="836712"/>
            <a:ext cx="1368152" cy="369332"/>
          </a:xfrm>
          <a:prstGeom prst="rect">
            <a:avLst/>
          </a:prstGeom>
          <a:noFill/>
        </p:spPr>
        <p:txBody>
          <a:bodyPr wrap="square" rtlCol="1">
            <a:spAutoFit/>
          </a:bodyPr>
          <a:lstStyle/>
          <a:p>
            <a:r>
              <a:rPr lang="en-US" dirty="0" smtClean="0"/>
              <a:t>light cruiser</a:t>
            </a:r>
            <a:endParaRPr lang="he-IL" dirty="0"/>
          </a:p>
        </p:txBody>
      </p:sp>
      <p:pic>
        <p:nvPicPr>
          <p:cNvPr id="11" name="תמונה 10" descr="rn_1.gif">
            <a:hlinkClick r:id="rId4" action="ppaction://hlinksldjump"/>
          </p:cNvPr>
          <p:cNvPicPr>
            <a:picLocks noChangeAspect="1"/>
          </p:cNvPicPr>
          <p:nvPr/>
        </p:nvPicPr>
        <p:blipFill>
          <a:blip r:embed="rId6" cstate="print"/>
          <a:stretch>
            <a:fillRect/>
          </a:stretch>
        </p:blipFill>
        <p:spPr>
          <a:xfrm>
            <a:off x="8100392" y="6237312"/>
            <a:ext cx="714375" cy="476250"/>
          </a:xfrm>
          <a:prstGeom prst="rect">
            <a:avLst/>
          </a:prstGeom>
        </p:spPr>
      </p:pic>
      <p:sp>
        <p:nvSpPr>
          <p:cNvPr id="13" name="TextBox 12"/>
          <p:cNvSpPr txBox="1"/>
          <p:nvPr/>
        </p:nvSpPr>
        <p:spPr>
          <a:xfrm>
            <a:off x="683568" y="1628800"/>
            <a:ext cx="8208912" cy="2031325"/>
          </a:xfrm>
          <a:prstGeom prst="rect">
            <a:avLst/>
          </a:prstGeom>
          <a:noFill/>
        </p:spPr>
        <p:txBody>
          <a:bodyPr wrap="square" rtlCol="1">
            <a:spAutoFit/>
          </a:bodyPr>
          <a:lstStyle/>
          <a:p>
            <a:r>
              <a:rPr lang="he-IL" dirty="0" smtClean="0"/>
              <a:t>סוג: </a:t>
            </a:r>
            <a:r>
              <a:rPr lang="en-US" i="1" dirty="0" smtClean="0"/>
              <a:t>Leander</a:t>
            </a:r>
            <a:r>
              <a:rPr lang="en-US" dirty="0" smtClean="0"/>
              <a:t> class</a:t>
            </a:r>
            <a:endParaRPr lang="he-IL" dirty="0" smtClean="0"/>
          </a:p>
          <a:p>
            <a:r>
              <a:rPr lang="he-IL" dirty="0" smtClean="0"/>
              <a:t>דגם: </a:t>
            </a:r>
            <a:r>
              <a:rPr lang="en-US" dirty="0" smtClean="0"/>
              <a:t>light cruiser</a:t>
            </a:r>
            <a:r>
              <a:rPr lang="he-IL" dirty="0" smtClean="0"/>
              <a:t> </a:t>
            </a:r>
            <a:endParaRPr lang="en-US" dirty="0" smtClean="0">
              <a:solidFill>
                <a:srgbClr val="FF0000"/>
              </a:solidFill>
            </a:endParaRPr>
          </a:p>
          <a:p>
            <a:r>
              <a:rPr lang="he-IL" dirty="0" smtClean="0"/>
              <a:t>דגל/ נס ( </a:t>
            </a:r>
            <a:r>
              <a:rPr lang="en-US" dirty="0" smtClean="0"/>
              <a:t>Pennant</a:t>
            </a:r>
            <a:r>
              <a:rPr lang="he-IL" dirty="0" smtClean="0"/>
              <a:t> ): </a:t>
            </a:r>
            <a:r>
              <a:rPr lang="en-US" dirty="0" smtClean="0"/>
              <a:t>22</a:t>
            </a:r>
            <a:endParaRPr lang="he-IL" dirty="0" smtClean="0"/>
          </a:p>
          <a:p>
            <a:r>
              <a:rPr lang="he-IL" dirty="0" smtClean="0"/>
              <a:t>מספנות:   </a:t>
            </a:r>
            <a:r>
              <a:rPr lang="he-IL" dirty="0" smtClean="0">
                <a:solidFill>
                  <a:srgbClr val="FF0000"/>
                </a:solidFill>
              </a:rPr>
              <a:t> </a:t>
            </a:r>
            <a:r>
              <a:rPr lang="en-US" dirty="0" smtClean="0"/>
              <a:t>Vickers Armstrong, Barrow-in-Furness</a:t>
            </a:r>
            <a:endParaRPr lang="he-IL" dirty="0" smtClean="0">
              <a:solidFill>
                <a:srgbClr val="FF0000"/>
              </a:solidFill>
            </a:endParaRPr>
          </a:p>
          <a:p>
            <a:r>
              <a:rPr lang="he-IL" dirty="0" smtClean="0"/>
              <a:t>השידרה הונחה </a:t>
            </a:r>
            <a:r>
              <a:rPr lang="he-IL" sz="1400" dirty="0" smtClean="0"/>
              <a:t>: </a:t>
            </a:r>
            <a:r>
              <a:rPr lang="he-IL" dirty="0" smtClean="0"/>
              <a:t>7 פברואר 1933</a:t>
            </a:r>
          </a:p>
          <a:p>
            <a:r>
              <a:rPr lang="he-IL" dirty="0" smtClean="0"/>
              <a:t>הושקה: 1 מרץ 1934.  </a:t>
            </a:r>
          </a:p>
          <a:p>
            <a:r>
              <a:rPr lang="he-IL" dirty="0" smtClean="0"/>
              <a:t>הבנייה הושלמה: 3 יוני 1935.   </a:t>
            </a:r>
            <a:endParaRPr lang="he-I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79512" y="188640"/>
            <a:ext cx="4968552" cy="6001643"/>
          </a:xfrm>
          <a:prstGeom prst="rect">
            <a:avLst/>
          </a:prstGeom>
          <a:noFill/>
          <a:ln>
            <a:solidFill>
              <a:schemeClr val="tx1"/>
            </a:solidFill>
          </a:ln>
        </p:spPr>
        <p:txBody>
          <a:bodyPr wrap="square" rtlCol="1">
            <a:spAutoFit/>
          </a:bodyPr>
          <a:lstStyle/>
          <a:p>
            <a:pPr algn="l" rtl="0"/>
            <a:r>
              <a:rPr lang="en-US" sz="1600" dirty="0" smtClean="0"/>
              <a:t>Class &amp; type: </a:t>
            </a:r>
            <a:r>
              <a:rPr lang="en-US" sz="1600" i="1" dirty="0" smtClean="0"/>
              <a:t>Leander</a:t>
            </a:r>
            <a:r>
              <a:rPr lang="en-US" sz="1600" dirty="0" smtClean="0"/>
              <a:t>-class light cruiser </a:t>
            </a:r>
          </a:p>
          <a:p>
            <a:pPr algn="l" rtl="0"/>
            <a:r>
              <a:rPr lang="en-US" sz="1600" dirty="0" smtClean="0"/>
              <a:t>Displacement: 7,270 tons standard</a:t>
            </a:r>
            <a:br>
              <a:rPr lang="en-US" sz="1600" dirty="0" smtClean="0"/>
            </a:br>
            <a:r>
              <a:rPr lang="en-US" sz="1600" dirty="0" smtClean="0"/>
              <a:t>                           9,740 tons full load </a:t>
            </a:r>
          </a:p>
          <a:p>
            <a:pPr algn="l" rtl="0"/>
            <a:r>
              <a:rPr lang="en-US" sz="1600" dirty="0" smtClean="0"/>
              <a:t>Length: 554.9 ft (169.1 m) </a:t>
            </a:r>
          </a:p>
          <a:p>
            <a:pPr algn="l" rtl="0"/>
            <a:r>
              <a:rPr lang="en-US" sz="1600" dirty="0" smtClean="0"/>
              <a:t>Beam: 56 ft (17 m) </a:t>
            </a:r>
          </a:p>
          <a:p>
            <a:pPr algn="l" rtl="0"/>
            <a:r>
              <a:rPr lang="en-US" sz="1600" dirty="0" smtClean="0"/>
              <a:t>Draught: 19.1 ft (5.8 m) </a:t>
            </a:r>
          </a:p>
          <a:p>
            <a:pPr algn="l" rtl="0"/>
            <a:r>
              <a:rPr lang="en-US" sz="1600" dirty="0" smtClean="0"/>
              <a:t>Installed power: 72,000 shaft horsepower (54,000 kW) </a:t>
            </a:r>
          </a:p>
          <a:p>
            <a:pPr algn="l" rtl="0"/>
            <a:r>
              <a:rPr lang="en-US" sz="1600" dirty="0" smtClean="0"/>
              <a:t>Propulsion: Four Parsons geared steam turbines</a:t>
            </a:r>
            <a:br>
              <a:rPr lang="en-US" sz="1600" dirty="0" smtClean="0"/>
            </a:br>
            <a:r>
              <a:rPr lang="en-US" sz="1600" dirty="0" smtClean="0"/>
              <a:t>                              Six Admiralty 3-drum oil-fired boilers</a:t>
            </a:r>
            <a:br>
              <a:rPr lang="en-US" sz="1600" dirty="0" smtClean="0"/>
            </a:br>
            <a:r>
              <a:rPr lang="en-US" sz="1600" dirty="0" smtClean="0"/>
              <a:t>                              Four shafts </a:t>
            </a:r>
          </a:p>
          <a:p>
            <a:pPr algn="l" rtl="0"/>
            <a:r>
              <a:rPr lang="en-US" sz="1600" dirty="0" smtClean="0"/>
              <a:t>Speed: 32.5 knots (60 km/h) </a:t>
            </a:r>
          </a:p>
          <a:p>
            <a:pPr algn="l" rtl="0"/>
            <a:r>
              <a:rPr lang="en-US" sz="1600" dirty="0" smtClean="0"/>
              <a:t>Range: 5,730 </a:t>
            </a:r>
            <a:r>
              <a:rPr lang="en-US" sz="1600" dirty="0" err="1" smtClean="0"/>
              <a:t>nmi</a:t>
            </a:r>
            <a:r>
              <a:rPr lang="en-US" sz="1600" dirty="0" smtClean="0"/>
              <a:t> at 13 knots </a:t>
            </a:r>
          </a:p>
          <a:p>
            <a:pPr algn="l" rtl="0"/>
            <a:r>
              <a:rPr lang="en-US" sz="1600" dirty="0" smtClean="0"/>
              <a:t>Complement: peacetime 550      wartime 680 </a:t>
            </a:r>
          </a:p>
          <a:p>
            <a:pPr algn="l" rtl="0"/>
            <a:r>
              <a:rPr lang="en-US" sz="1600" dirty="0" smtClean="0"/>
              <a:t>Sensors and processing systems: </a:t>
            </a:r>
          </a:p>
          <a:p>
            <a:pPr algn="l" rtl="0"/>
            <a:r>
              <a:rPr lang="en-US" sz="1600" dirty="0" smtClean="0"/>
              <a:t>                               type 284/286 air search radar</a:t>
            </a:r>
            <a:br>
              <a:rPr lang="en-US" sz="1600" dirty="0" smtClean="0"/>
            </a:br>
            <a:r>
              <a:rPr lang="en-US" sz="1600" dirty="0" smtClean="0"/>
              <a:t>                               type 273/271 surface search</a:t>
            </a:r>
            <a:br>
              <a:rPr lang="en-US" sz="1600" dirty="0" smtClean="0"/>
            </a:br>
            <a:r>
              <a:rPr lang="en-US" sz="1600" dirty="0" smtClean="0"/>
              <a:t>                               type 285 6 inch (152 mm) fire control</a:t>
            </a:r>
            <a:br>
              <a:rPr lang="en-US" sz="1600" dirty="0" smtClean="0"/>
            </a:br>
            <a:r>
              <a:rPr lang="en-US" sz="1600" dirty="0" smtClean="0"/>
              <a:t>                               type 282 40 mm fire control </a:t>
            </a:r>
          </a:p>
          <a:p>
            <a:pPr algn="l" rtl="0"/>
            <a:r>
              <a:rPr lang="en-US" sz="1600" dirty="0" smtClean="0"/>
              <a:t>Armament: </a:t>
            </a:r>
            <a:r>
              <a:rPr lang="en-US" sz="1600" b="1" dirty="0" smtClean="0"/>
              <a:t>Original configuration</a:t>
            </a:r>
            <a:r>
              <a:rPr lang="en-US" sz="1600" dirty="0" smtClean="0"/>
              <a:t>:</a:t>
            </a:r>
            <a:br>
              <a:rPr lang="en-US" sz="1600" dirty="0" smtClean="0"/>
            </a:br>
            <a:r>
              <a:rPr lang="en-US" sz="1600" dirty="0" smtClean="0"/>
              <a:t>                                8× BL 6 inch Mk XXIII naval guns</a:t>
            </a:r>
            <a:br>
              <a:rPr lang="en-US" sz="1600" dirty="0" smtClean="0"/>
            </a:br>
            <a:r>
              <a:rPr lang="en-US" sz="1600" dirty="0" smtClean="0"/>
              <a:t>                                4 × 4 in guns</a:t>
            </a:r>
            <a:br>
              <a:rPr lang="en-US" sz="1600" dirty="0" smtClean="0"/>
            </a:br>
            <a:r>
              <a:rPr lang="en-US" sz="1600" dirty="0" smtClean="0"/>
              <a:t>                               12 × 0.5 in machine guns 8 × 21 in </a:t>
            </a:r>
          </a:p>
          <a:p>
            <a:pPr algn="l" rtl="0"/>
            <a:r>
              <a:rPr lang="en-US" sz="1600" dirty="0" smtClean="0"/>
              <a:t>                                torpedo tubes</a:t>
            </a:r>
            <a:br>
              <a:rPr lang="en-US" sz="1600" dirty="0" smtClean="0"/>
            </a:br>
            <a:endParaRPr lang="en-US" sz="1600" dirty="0"/>
          </a:p>
        </p:txBody>
      </p:sp>
      <p:sp>
        <p:nvSpPr>
          <p:cNvPr id="3" name="TextBox 2"/>
          <p:cNvSpPr txBox="1"/>
          <p:nvPr/>
        </p:nvSpPr>
        <p:spPr>
          <a:xfrm>
            <a:off x="5220072" y="3356992"/>
            <a:ext cx="3528392" cy="2800767"/>
          </a:xfrm>
          <a:prstGeom prst="rect">
            <a:avLst/>
          </a:prstGeom>
          <a:noFill/>
          <a:ln>
            <a:solidFill>
              <a:schemeClr val="tx1"/>
            </a:solidFill>
          </a:ln>
        </p:spPr>
        <p:txBody>
          <a:bodyPr wrap="square" rtlCol="1">
            <a:spAutoFit/>
          </a:bodyPr>
          <a:lstStyle/>
          <a:p>
            <a:pPr algn="l" rtl="0"/>
            <a:r>
              <a:rPr lang="en-US" sz="1600" b="1" dirty="0" smtClean="0"/>
              <a:t>By 1945</a:t>
            </a:r>
            <a:r>
              <a:rPr lang="en-US" sz="1600" dirty="0" smtClean="0"/>
              <a:t>:</a:t>
            </a:r>
            <a:br>
              <a:rPr lang="en-US" sz="1600" dirty="0" smtClean="0"/>
            </a:br>
            <a:r>
              <a:rPr lang="en-US" sz="1600" dirty="0" smtClean="0"/>
              <a:t>8 × 6 in (152 mm)</a:t>
            </a:r>
            <a:br>
              <a:rPr lang="en-US" sz="1600" dirty="0" smtClean="0"/>
            </a:br>
            <a:r>
              <a:rPr lang="en-US" sz="1600" dirty="0" smtClean="0"/>
              <a:t>8 × 4 in (102 mm)</a:t>
            </a:r>
            <a:br>
              <a:rPr lang="en-US" sz="1600" dirty="0" smtClean="0"/>
            </a:br>
            <a:r>
              <a:rPr lang="en-US" sz="1600" dirty="0" smtClean="0"/>
              <a:t>16 × 40 mm</a:t>
            </a:r>
            <a:br>
              <a:rPr lang="en-US" sz="1600" dirty="0" smtClean="0"/>
            </a:br>
            <a:r>
              <a:rPr lang="en-US" sz="1600" dirty="0" smtClean="0"/>
              <a:t>8 × 21 in (533 mm) torpedo tubes (quadruple mounts) </a:t>
            </a:r>
          </a:p>
          <a:p>
            <a:pPr algn="l" rtl="0"/>
            <a:r>
              <a:rPr lang="en-US" sz="1600" dirty="0" smtClean="0"/>
              <a:t> </a:t>
            </a:r>
          </a:p>
          <a:p>
            <a:pPr algn="l" rtl="0"/>
            <a:r>
              <a:rPr lang="en-US" sz="1600" dirty="0" err="1" smtClean="0"/>
              <a:t>Armour</a:t>
            </a:r>
            <a:r>
              <a:rPr lang="en-US" sz="1600" dirty="0" smtClean="0"/>
              <a:t>: 4 in (102 mm) main belt</a:t>
            </a:r>
            <a:br>
              <a:rPr lang="en-US" sz="1600" dirty="0" smtClean="0"/>
            </a:br>
            <a:r>
              <a:rPr lang="en-US" sz="1600" dirty="0" smtClean="0"/>
              <a:t>2.5 in (64 mm) ends</a:t>
            </a:r>
            <a:br>
              <a:rPr lang="en-US" sz="1600" dirty="0" smtClean="0"/>
            </a:br>
            <a:r>
              <a:rPr lang="en-US" sz="1600" dirty="0" smtClean="0"/>
              <a:t>1.25 to 2 in (32 to 51 mm) deck</a:t>
            </a:r>
            <a:br>
              <a:rPr lang="en-US" sz="1600" dirty="0" smtClean="0"/>
            </a:br>
            <a:r>
              <a:rPr lang="en-US" sz="1600" dirty="0" smtClean="0"/>
              <a:t>1 in (25 mm) turrets</a:t>
            </a:r>
            <a:endParaRPr lang="he-IL"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3" name="תמונה 2" descr="Ernest_Bevin ארנסט בווין.jpg"/>
          <p:cNvPicPr>
            <a:picLocks noChangeAspect="1"/>
          </p:cNvPicPr>
          <p:nvPr/>
        </p:nvPicPr>
        <p:blipFill>
          <a:blip r:embed="rId4" cstate="print">
            <a:lum bright="26000"/>
          </a:blip>
          <a:stretch>
            <a:fillRect/>
          </a:stretch>
        </p:blipFill>
        <p:spPr>
          <a:xfrm>
            <a:off x="76184" y="4077071"/>
            <a:ext cx="1975536" cy="2657095"/>
          </a:xfrm>
          <a:prstGeom prst="rect">
            <a:avLst/>
          </a:prstGeom>
        </p:spPr>
      </p:pic>
      <p:sp>
        <p:nvSpPr>
          <p:cNvPr id="2" name="TextBox 1"/>
          <p:cNvSpPr txBox="1"/>
          <p:nvPr/>
        </p:nvSpPr>
        <p:spPr>
          <a:xfrm>
            <a:off x="0" y="260648"/>
            <a:ext cx="9036496" cy="5755422"/>
          </a:xfrm>
          <a:prstGeom prst="rect">
            <a:avLst/>
          </a:prstGeom>
          <a:noFill/>
        </p:spPr>
        <p:txBody>
          <a:bodyPr wrap="square" rtlCol="1">
            <a:spAutoFit/>
          </a:bodyPr>
          <a:lstStyle/>
          <a:p>
            <a:r>
              <a:rPr lang="he-IL" sz="1600" dirty="0" smtClean="0"/>
              <a:t>בסיום מלחמת העולם השניה, התרכזו באירופה מאות אלפי יהודים - שרידי השואה.  </a:t>
            </a:r>
          </a:p>
          <a:p>
            <a:r>
              <a:rPr lang="he-IL" sz="1600" dirty="0" smtClean="0"/>
              <a:t>רצונם היה להגיע לארץ-ישראל, אותה ראו כמולדתם.  </a:t>
            </a:r>
          </a:p>
          <a:p>
            <a:endParaRPr lang="he-IL" sz="1600" dirty="0" smtClean="0"/>
          </a:p>
          <a:p>
            <a:r>
              <a:rPr lang="he-IL" sz="1600" dirty="0" smtClean="0"/>
              <a:t> ב– 7 באוגוסט 1946 החליט הקבינט הבריטי על גירוש העולים הבלתי-חוקיים שייתפסו במימי ארץ-ישראל - לקפריסין. שר החוץ הבריטי, ארנסט </a:t>
            </a:r>
            <a:r>
              <a:rPr lang="he-IL" sz="1600" dirty="0" err="1" smtClean="0"/>
              <a:t>בווין</a:t>
            </a:r>
            <a:r>
              <a:rPr lang="he-IL" sz="1600" dirty="0" smtClean="0"/>
              <a:t> הצהיר על המשך מדיניות ה"ספר הלבן", הגבלות על רכישת קרקעות והגבלה על העלייה. </a:t>
            </a:r>
          </a:p>
          <a:p>
            <a:r>
              <a:rPr lang="he-IL" sz="1600" dirty="0" smtClean="0"/>
              <a:t>ההוראה המבצעית ניתנה רק בישיבה של ה- 9 באוגוסט 1946.  </a:t>
            </a:r>
          </a:p>
          <a:p>
            <a:r>
              <a:rPr lang="he-IL" sz="1600" dirty="0" smtClean="0"/>
              <a:t>ב- 13 באוגוסט 1946 פרסמה ממשלת בריטניה הודעה ארוכה על מדיניותה החדשה לגבי אניות המעפילים הבלתי לגאליות שמגיעות לחופי הארץ. בהודעה זו נאמר בין השאר:  </a:t>
            </a:r>
            <a:endParaRPr lang="en-US" sz="1600" dirty="0" smtClean="0"/>
          </a:p>
          <a:p>
            <a:r>
              <a:rPr lang="he-IL" sz="1600" dirty="0" smtClean="0"/>
              <a:t>"עולים אשר יגיעו באופן בלתי לגאלי יובאו מעתה ואילך לקפריסין או למקום אחר וישוכנו במחנות, עד שאפשר יהיה להגיע להחלטה על עתידם". </a:t>
            </a:r>
            <a:endParaRPr lang="en-US" sz="1600" dirty="0" smtClean="0"/>
          </a:p>
          <a:p>
            <a:r>
              <a:rPr lang="he-IL" sz="1600" dirty="0" smtClean="0"/>
              <a:t>בהודעה זו אין שום זכר להצהרת בלפור.</a:t>
            </a:r>
            <a:endParaRPr lang="en-US" sz="1600" dirty="0" smtClean="0"/>
          </a:p>
          <a:p>
            <a:endParaRPr lang="he-IL" sz="1600" dirty="0" smtClean="0"/>
          </a:p>
          <a:p>
            <a:r>
              <a:rPr lang="he-IL" sz="1600" dirty="0" smtClean="0"/>
              <a:t>כ- 70,000 מעפילים הפליגו לארץ-ישראל ב- 65 ספינות בתקופה שבין אוגוסט 1945 למאי 1948, אך רק חלק קטן מהם כ- 2,500 - הצליחו לפרוץ את ההסגר הבריטי, השאר נלכדו. </a:t>
            </a:r>
          </a:p>
          <a:p>
            <a:r>
              <a:rPr lang="he-IL" sz="1600" dirty="0" smtClean="0"/>
              <a:t> </a:t>
            </a:r>
          </a:p>
          <a:p>
            <a:r>
              <a:rPr lang="he-IL" sz="1600" dirty="0" smtClean="0"/>
              <a:t>אוניות המעפילים – של ה"מוסד לעליה ב'" ו- 'בן הכט' שאורגנה על ידי אנשי התנועה הרוויזיוניסטית - יורטו בתחום המים הטריטוריאליים של הארץ והוחרמו כחוק. את המעפילים עצרו במחנה עתלית ושיחררו אותם משם תמורת ניכוי מספר רשיונות העלייה (הסרטיפיקאטים) מהמכסות החודשיות של 1,500 עולים.  </a:t>
            </a:r>
          </a:p>
          <a:p>
            <a:r>
              <a:rPr lang="he-IL" sz="1600" dirty="0" smtClean="0"/>
              <a:t>כאשר מחנה עתלית התמלא, החלו הבריטים להעביר את המעפילים לקפריסין. כ- 52,000 מעפילים גורשו למחנות המעצר בקפריסין.</a:t>
            </a:r>
          </a:p>
          <a:p>
            <a:r>
              <a:rPr lang="he-IL" sz="1600" dirty="0" smtClean="0"/>
              <a:t>מעפילי 'יגור' </a:t>
            </a:r>
            <a:r>
              <a:rPr lang="he-IL" sz="1600" dirty="0" err="1" smtClean="0"/>
              <a:t>ו'הנרייטה</a:t>
            </a:r>
            <a:r>
              <a:rPr lang="he-IL" sz="1600" dirty="0" smtClean="0"/>
              <a:t> </a:t>
            </a:r>
            <a:r>
              <a:rPr lang="he-IL" sz="1600" dirty="0" err="1" smtClean="0"/>
              <a:t>סאלד</a:t>
            </a:r>
            <a:r>
              <a:rPr lang="he-IL" sz="1600" dirty="0" smtClean="0"/>
              <a:t>' היו הראשונים שגורשו למעצר בקפריסין  ( מבצע איגלו ). </a:t>
            </a:r>
          </a:p>
          <a:p>
            <a:r>
              <a:rPr lang="he-IL" sz="1600" dirty="0" smtClean="0"/>
              <a:t>מעפילי 'נחשון – הקסטל' היו האחרונים שגורשו לקפריסין.  </a:t>
            </a:r>
            <a:endParaRPr lang="he-IL" sz="1600" dirty="0"/>
          </a:p>
        </p:txBody>
      </p:sp>
      <p:sp>
        <p:nvSpPr>
          <p:cNvPr id="4" name="TextBox 3"/>
          <p:cNvSpPr txBox="1"/>
          <p:nvPr/>
        </p:nvSpPr>
        <p:spPr>
          <a:xfrm>
            <a:off x="2123728" y="6237312"/>
            <a:ext cx="1872208" cy="461665"/>
          </a:xfrm>
          <a:prstGeom prst="rect">
            <a:avLst/>
          </a:prstGeom>
          <a:noFill/>
        </p:spPr>
        <p:txBody>
          <a:bodyPr wrap="square" rtlCol="1">
            <a:spAutoFit/>
          </a:bodyPr>
          <a:lstStyle/>
          <a:p>
            <a:r>
              <a:rPr lang="en-US" sz="1200" dirty="0" smtClean="0"/>
              <a:t>  </a:t>
            </a:r>
            <a:r>
              <a:rPr lang="en-US" sz="1200" dirty="0" err="1" smtClean="0"/>
              <a:t>Ernest_Bevin</a:t>
            </a:r>
            <a:r>
              <a:rPr lang="en-US" sz="1200" dirty="0" smtClean="0"/>
              <a:t> </a:t>
            </a:r>
            <a:r>
              <a:rPr lang="he-IL" sz="1200" dirty="0" smtClean="0"/>
              <a:t>ארנסט </a:t>
            </a:r>
            <a:r>
              <a:rPr lang="he-IL" sz="1200" dirty="0" err="1" smtClean="0"/>
              <a:t>בווין</a:t>
            </a:r>
            <a:r>
              <a:rPr lang="he-IL" sz="1200" dirty="0" smtClean="0"/>
              <a:t>  </a:t>
            </a:r>
          </a:p>
          <a:p>
            <a:r>
              <a:rPr lang="he-IL" sz="1200" dirty="0" smtClean="0"/>
              <a:t>שר החוץ הביטי </a:t>
            </a:r>
            <a:endParaRPr lang="he-IL"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51520" y="548680"/>
            <a:ext cx="8640960" cy="3693319"/>
          </a:xfrm>
          <a:prstGeom prst="rect">
            <a:avLst/>
          </a:prstGeom>
          <a:noFill/>
        </p:spPr>
        <p:txBody>
          <a:bodyPr wrap="square" rtlCol="1">
            <a:spAutoFit/>
          </a:bodyPr>
          <a:lstStyle/>
          <a:p>
            <a:pPr algn="l" rtl="0"/>
            <a:r>
              <a:rPr lang="en-US" b="1" dirty="0" smtClean="0"/>
              <a:t>Commands listed for HMS Ajax (22)</a:t>
            </a:r>
          </a:p>
          <a:p>
            <a:pPr algn="l" rtl="0"/>
            <a:r>
              <a:rPr lang="en-US" dirty="0" smtClean="0"/>
              <a:t> </a:t>
            </a:r>
          </a:p>
          <a:p>
            <a:pPr algn="l" rtl="0"/>
            <a:r>
              <a:rPr lang="en-US" b="1" dirty="0" smtClean="0"/>
              <a:t>                      Commander</a:t>
            </a:r>
            <a:r>
              <a:rPr lang="en-US" dirty="0" smtClean="0"/>
              <a:t>                                                         </a:t>
            </a:r>
            <a:r>
              <a:rPr lang="en-US" b="1" dirty="0" smtClean="0"/>
              <a:t>From</a:t>
            </a:r>
            <a:r>
              <a:rPr lang="en-US" dirty="0" smtClean="0"/>
              <a:t>                  </a:t>
            </a:r>
            <a:r>
              <a:rPr lang="en-US" b="1" dirty="0" smtClean="0"/>
              <a:t>To</a:t>
            </a:r>
            <a:r>
              <a:rPr lang="en-US" dirty="0" smtClean="0"/>
              <a:t> </a:t>
            </a:r>
          </a:p>
          <a:p>
            <a:pPr algn="l" rtl="0"/>
            <a:r>
              <a:rPr lang="en-US" dirty="0" smtClean="0"/>
              <a:t>1 Capt. </a:t>
            </a:r>
            <a:r>
              <a:rPr lang="en-US" i="1" dirty="0" smtClean="0"/>
              <a:t>Charles Henry Lawrence</a:t>
            </a:r>
            <a:r>
              <a:rPr lang="en-US" dirty="0" smtClean="0"/>
              <a:t> Woodhouse, RN           9 Oct 1937       22 Apr 1940 </a:t>
            </a:r>
          </a:p>
          <a:p>
            <a:pPr algn="l" rtl="0"/>
            <a:r>
              <a:rPr lang="en-US" dirty="0" smtClean="0"/>
              <a:t>2 Capt. </a:t>
            </a:r>
            <a:r>
              <a:rPr lang="en-US" i="1" dirty="0" smtClean="0"/>
              <a:t>Edward Desmond </a:t>
            </a:r>
            <a:r>
              <a:rPr lang="en-US" i="1" dirty="0" err="1" smtClean="0"/>
              <a:t>Bewley</a:t>
            </a:r>
            <a:r>
              <a:rPr lang="en-US" dirty="0" smtClean="0"/>
              <a:t> McCarthy, RN           22 Apr 1940       27 Nov 1941 </a:t>
            </a:r>
          </a:p>
          <a:p>
            <a:pPr algn="l" rtl="0"/>
            <a:r>
              <a:rPr lang="en-US" dirty="0" smtClean="0"/>
              <a:t>3 Capt. </a:t>
            </a:r>
            <a:r>
              <a:rPr lang="en-US" i="1" dirty="0" smtClean="0"/>
              <a:t>Stuart Latham</a:t>
            </a:r>
            <a:r>
              <a:rPr lang="en-US" dirty="0" smtClean="0"/>
              <a:t> Bateson, RN                                 27 Nov 1941      26 May 1942 </a:t>
            </a:r>
          </a:p>
          <a:p>
            <a:pPr algn="l" rtl="0"/>
            <a:r>
              <a:rPr lang="en-US" dirty="0" smtClean="0"/>
              <a:t>4 Cdr. </a:t>
            </a:r>
            <a:r>
              <a:rPr lang="en-US" i="1" dirty="0" smtClean="0"/>
              <a:t>Ralph</a:t>
            </a:r>
            <a:r>
              <a:rPr lang="en-US" dirty="0" smtClean="0"/>
              <a:t> </a:t>
            </a:r>
            <a:r>
              <a:rPr lang="en-US" dirty="0" err="1" smtClean="0"/>
              <a:t>Heathcote</a:t>
            </a:r>
            <a:r>
              <a:rPr lang="en-US" dirty="0" smtClean="0"/>
              <a:t>, RN                                               26 May 1942        2 Jul 1942 </a:t>
            </a:r>
          </a:p>
          <a:p>
            <a:pPr algn="l" rtl="0"/>
            <a:r>
              <a:rPr lang="en-US" dirty="0" smtClean="0"/>
              <a:t>5 Cdr. </a:t>
            </a:r>
            <a:r>
              <a:rPr lang="en-US" i="1" dirty="0" smtClean="0"/>
              <a:t>Richard Graham</a:t>
            </a:r>
            <a:r>
              <a:rPr lang="en-US" dirty="0" smtClean="0"/>
              <a:t> Stewart, RN                                   2 Jul 1942          25 Aug 1942 </a:t>
            </a:r>
          </a:p>
          <a:p>
            <a:pPr algn="l" rtl="0"/>
            <a:r>
              <a:rPr lang="en-US" dirty="0" smtClean="0"/>
              <a:t>6 Cdr. </a:t>
            </a:r>
            <a:r>
              <a:rPr lang="en-US" i="1" dirty="0" smtClean="0"/>
              <a:t>Philip Thomas </a:t>
            </a:r>
            <a:r>
              <a:rPr lang="en-US" i="1" dirty="0" err="1" smtClean="0"/>
              <a:t>Addington</a:t>
            </a:r>
            <a:r>
              <a:rPr lang="en-US" dirty="0" smtClean="0"/>
              <a:t> Love, RN                       25 Aug 1942        19 Sep 1942 </a:t>
            </a:r>
          </a:p>
          <a:p>
            <a:pPr algn="l" rtl="0"/>
            <a:r>
              <a:rPr lang="en-US" dirty="0" smtClean="0"/>
              <a:t>7 Capt. </a:t>
            </a:r>
            <a:r>
              <a:rPr lang="en-US" i="1" dirty="0" smtClean="0"/>
              <a:t>James Joseph</a:t>
            </a:r>
            <a:r>
              <a:rPr lang="en-US" dirty="0" smtClean="0"/>
              <a:t> Weld, RN                                        19 Sep 1942         early 1943 </a:t>
            </a:r>
          </a:p>
          <a:p>
            <a:pPr algn="l" rtl="0"/>
            <a:r>
              <a:rPr lang="en-US" dirty="0" smtClean="0"/>
              <a:t>8 Cdr. </a:t>
            </a:r>
            <a:r>
              <a:rPr lang="en-US" i="1" dirty="0" smtClean="0"/>
              <a:t>Philip Thomas </a:t>
            </a:r>
            <a:r>
              <a:rPr lang="en-US" i="1" dirty="0" err="1" smtClean="0"/>
              <a:t>Addington</a:t>
            </a:r>
            <a:r>
              <a:rPr lang="en-US" dirty="0" smtClean="0"/>
              <a:t> Love, RN                       early 1943             late 1943 </a:t>
            </a:r>
          </a:p>
          <a:p>
            <a:pPr algn="l" rtl="0"/>
            <a:r>
              <a:rPr lang="en-US" dirty="0" smtClean="0"/>
              <a:t>9 Capt. </a:t>
            </a:r>
            <a:r>
              <a:rPr lang="en-US" i="1" dirty="0" smtClean="0"/>
              <a:t>James Joseph</a:t>
            </a:r>
            <a:r>
              <a:rPr lang="en-US" dirty="0" smtClean="0"/>
              <a:t> Weld, RN                                        late 1943               8 Sep 1944 </a:t>
            </a:r>
          </a:p>
          <a:p>
            <a:pPr algn="l" rtl="0"/>
            <a:r>
              <a:rPr lang="en-US" dirty="0" smtClean="0"/>
              <a:t>10 Capt. </a:t>
            </a:r>
            <a:r>
              <a:rPr lang="en-US" i="1" dirty="0" smtClean="0"/>
              <a:t>John William</a:t>
            </a:r>
            <a:r>
              <a:rPr lang="en-US" dirty="0" smtClean="0"/>
              <a:t> Cuthbert, RN                                  8 Sep 1944        19 Mar 1946</a:t>
            </a:r>
            <a:endParaRPr lang="he-I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51520" y="4365104"/>
            <a:ext cx="5652120" cy="369332"/>
          </a:xfrm>
          <a:prstGeom prst="rect">
            <a:avLst/>
          </a:prstGeom>
          <a:noFill/>
        </p:spPr>
        <p:txBody>
          <a:bodyPr wrap="square" rtlCol="1">
            <a:spAutoFit/>
          </a:bodyPr>
          <a:lstStyle/>
          <a:p>
            <a:r>
              <a:rPr lang="he-IL" dirty="0" smtClean="0"/>
              <a:t>עזרה ביירוט  </a:t>
            </a:r>
            <a:r>
              <a:rPr lang="he-IL" b="1" dirty="0" smtClean="0"/>
              <a:t>'</a:t>
            </a:r>
            <a:r>
              <a:rPr lang="he-IL" b="1" dirty="0" smtClean="0">
                <a:latin typeface="Guttman Mantova-Decor" pitchFamily="2" charset="-79"/>
                <a:cs typeface="Guttman Mantova-Decor" pitchFamily="2" charset="-79"/>
              </a:rPr>
              <a:t>יציאת אירופה תש"ז</a:t>
            </a:r>
            <a:r>
              <a:rPr lang="he-IL" b="1" dirty="0" smtClean="0"/>
              <a:t>' </a:t>
            </a:r>
            <a:r>
              <a:rPr lang="he-IL" sz="1400" dirty="0" smtClean="0">
                <a:latin typeface="Guttman Mantova-Decor" pitchFamily="2" charset="-79"/>
                <a:cs typeface="Guttman Mantova-Decor" pitchFamily="2" charset="-79"/>
              </a:rPr>
              <a:t>( 'אקסודוס' )</a:t>
            </a:r>
            <a:r>
              <a:rPr lang="he-IL" b="1" dirty="0" smtClean="0">
                <a:latin typeface="Guttman Mantova-Decor" pitchFamily="2" charset="-79"/>
                <a:cs typeface="Guttman Mantova-Decor" pitchFamily="2" charset="-79"/>
              </a:rPr>
              <a:t>   </a:t>
            </a:r>
            <a:r>
              <a:rPr lang="he-IL" dirty="0" smtClean="0">
                <a:latin typeface="Guttman Mantova-Decor" pitchFamily="2" charset="-79"/>
                <a:cs typeface="Guttman Mantova-Decor" pitchFamily="2" charset="-79"/>
              </a:rPr>
              <a:t>  </a:t>
            </a:r>
            <a:r>
              <a:rPr lang="he-IL" dirty="0" smtClean="0"/>
              <a:t>18.7.1947  </a:t>
            </a:r>
          </a:p>
        </p:txBody>
      </p:sp>
      <p:sp>
        <p:nvSpPr>
          <p:cNvPr id="3" name="TextBox 2"/>
          <p:cNvSpPr txBox="1"/>
          <p:nvPr/>
        </p:nvSpPr>
        <p:spPr>
          <a:xfrm>
            <a:off x="5868144" y="1268760"/>
            <a:ext cx="2880320" cy="892552"/>
          </a:xfrm>
          <a:prstGeom prst="rect">
            <a:avLst/>
          </a:prstGeom>
          <a:solidFill>
            <a:schemeClr val="bg1"/>
          </a:solidFill>
          <a:ln w="44450">
            <a:solidFill>
              <a:srgbClr val="FF0000"/>
            </a:solidFill>
          </a:ln>
        </p:spPr>
        <p:txBody>
          <a:bodyPr wrap="square" rtlCol="1">
            <a:spAutoFit/>
          </a:bodyPr>
          <a:lstStyle/>
          <a:p>
            <a:pPr algn="ctr"/>
            <a:r>
              <a:rPr lang="en-US" sz="2400" dirty="0" smtClean="0"/>
              <a:t>light cruiser</a:t>
            </a:r>
            <a:endParaRPr lang="he-IL" sz="2400" dirty="0" smtClean="0"/>
          </a:p>
          <a:p>
            <a:pPr algn="ctr"/>
            <a:r>
              <a:rPr lang="en-US" sz="2800" dirty="0" smtClean="0"/>
              <a:t> HMS </a:t>
            </a:r>
            <a:r>
              <a:rPr lang="en-US" sz="2800" b="1" i="1" dirty="0" smtClean="0"/>
              <a:t>Ajax</a:t>
            </a:r>
            <a:endParaRPr lang="en-US" dirty="0"/>
          </a:p>
        </p:txBody>
      </p:sp>
      <p:sp>
        <p:nvSpPr>
          <p:cNvPr id="4" name="TextBox 3"/>
          <p:cNvSpPr txBox="1"/>
          <p:nvPr/>
        </p:nvSpPr>
        <p:spPr>
          <a:xfrm>
            <a:off x="179512" y="3068960"/>
            <a:ext cx="4067944" cy="369332"/>
          </a:xfrm>
          <a:prstGeom prst="rect">
            <a:avLst/>
          </a:prstGeom>
          <a:noFill/>
        </p:spPr>
        <p:txBody>
          <a:bodyPr wrap="square" rtlCol="1">
            <a:spAutoFit/>
          </a:bodyPr>
          <a:lstStyle/>
          <a:p>
            <a:r>
              <a:rPr lang="he-IL" dirty="0" smtClean="0"/>
              <a:t>יירטה את  </a:t>
            </a:r>
            <a:r>
              <a:rPr lang="he-IL" b="1" dirty="0" smtClean="0"/>
              <a:t>'</a:t>
            </a:r>
            <a:r>
              <a:rPr lang="he-IL" b="1" dirty="0" smtClean="0">
                <a:latin typeface="Guttman Mantova-Decor" pitchFamily="2" charset="-79"/>
                <a:cs typeface="Guttman Mantova-Decor" pitchFamily="2" charset="-79"/>
              </a:rPr>
              <a:t>הנרייטה </a:t>
            </a:r>
            <a:r>
              <a:rPr lang="he-IL" b="1" dirty="0" err="1" smtClean="0">
                <a:latin typeface="Guttman Mantova-Decor" pitchFamily="2" charset="-79"/>
                <a:cs typeface="Guttman Mantova-Decor" pitchFamily="2" charset="-79"/>
              </a:rPr>
              <a:t>סאלד</a:t>
            </a:r>
            <a:r>
              <a:rPr lang="he-IL" b="1" dirty="0" smtClean="0"/>
              <a:t>' </a:t>
            </a:r>
            <a:r>
              <a:rPr lang="he-IL" b="1" dirty="0" smtClean="0">
                <a:latin typeface="Guttman Mantova-Decor" pitchFamily="2" charset="-79"/>
                <a:cs typeface="Guttman Mantova-Decor" pitchFamily="2" charset="-79"/>
              </a:rPr>
              <a:t>   </a:t>
            </a:r>
            <a:r>
              <a:rPr lang="he-IL" dirty="0" smtClean="0">
                <a:latin typeface="Guttman Mantova-Decor" pitchFamily="2" charset="-79"/>
                <a:cs typeface="Guttman Mantova-Decor" pitchFamily="2" charset="-79"/>
              </a:rPr>
              <a:t>  </a:t>
            </a:r>
            <a:r>
              <a:rPr lang="he-IL" dirty="0" smtClean="0"/>
              <a:t>11.8.1946  </a:t>
            </a:r>
          </a:p>
        </p:txBody>
      </p:sp>
      <p:pic>
        <p:nvPicPr>
          <p:cNvPr id="5" name="תמונה 4" descr="uline.gif"/>
          <p:cNvPicPr>
            <a:picLocks noChangeAspect="1"/>
          </p:cNvPicPr>
          <p:nvPr/>
        </p:nvPicPr>
        <p:blipFill>
          <a:blip r:embed="rId4" cstate="print"/>
          <a:stretch>
            <a:fillRect/>
          </a:stretch>
        </p:blipFill>
        <p:spPr>
          <a:xfrm>
            <a:off x="1691680" y="6165304"/>
            <a:ext cx="5772150" cy="238125"/>
          </a:xfrm>
          <a:prstGeom prst="rect">
            <a:avLst/>
          </a:prstGeom>
        </p:spPr>
      </p:pic>
      <p:pic>
        <p:nvPicPr>
          <p:cNvPr id="6" name="תמונה 5" descr="Destroyer שמאלה.jpg"/>
          <p:cNvPicPr>
            <a:picLocks noChangeAspect="1"/>
          </p:cNvPicPr>
          <p:nvPr/>
        </p:nvPicPr>
        <p:blipFill>
          <a:blip r:embed="rId5" cstate="print"/>
          <a:stretch>
            <a:fillRect/>
          </a:stretch>
        </p:blipFill>
        <p:spPr>
          <a:xfrm>
            <a:off x="5580112" y="2204864"/>
            <a:ext cx="1292374" cy="435101"/>
          </a:xfrm>
          <a:prstGeom prst="rect">
            <a:avLst/>
          </a:prstGeom>
          <a:scene3d>
            <a:camera prst="orthographicFront">
              <a:rot lat="0" lon="0" rev="300000"/>
            </a:camera>
            <a:lightRig rig="threePt" dir="t"/>
          </a:scene3d>
        </p:spPr>
      </p:pic>
      <p:pic>
        <p:nvPicPr>
          <p:cNvPr id="7" name="תמונה 6" descr="Destroyer שמאלה.jpg"/>
          <p:cNvPicPr>
            <a:picLocks noChangeAspect="1"/>
          </p:cNvPicPr>
          <p:nvPr/>
        </p:nvPicPr>
        <p:blipFill>
          <a:blip r:embed="rId5" cstate="print"/>
          <a:stretch>
            <a:fillRect/>
          </a:stretch>
        </p:blipFill>
        <p:spPr>
          <a:xfrm>
            <a:off x="7164288" y="2276872"/>
            <a:ext cx="1292374" cy="435101"/>
          </a:xfrm>
          <a:prstGeom prst="rect">
            <a:avLst/>
          </a:prstGeom>
          <a:scene3d>
            <a:camera prst="orthographicFront">
              <a:rot lat="0" lon="0" rev="300000"/>
            </a:camera>
            <a:lightRig rig="threePt" dir="t"/>
          </a:scene3d>
        </p:spPr>
      </p:pic>
      <p:pic>
        <p:nvPicPr>
          <p:cNvPr id="8" name="תמונה 7" descr="rn_1.gif">
            <a:hlinkClick r:id="rId6" action="ppaction://hlinksldjump"/>
          </p:cNvPr>
          <p:cNvPicPr>
            <a:picLocks noChangeAspect="1"/>
          </p:cNvPicPr>
          <p:nvPr/>
        </p:nvPicPr>
        <p:blipFill>
          <a:blip r:embed="rId7" cstate="print"/>
          <a:stretch>
            <a:fillRect/>
          </a:stretch>
        </p:blipFill>
        <p:spPr>
          <a:xfrm>
            <a:off x="8100392" y="6237312"/>
            <a:ext cx="714375" cy="47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1.66667E-6 -1.85185E-6 C -0.02205 -1.85185E-6 -0.0441 -1.85185E-6 -0.05746 0.00996 C -0.07083 0.01991 -0.07257 0.03912 -0.07986 0.05972 C -0.08715 0.08033 -0.09687 0.12107 -0.10121 0.13334 " pathEditMode="relative" ptsTypes="aaaA">
                                      <p:cBhvr>
                                        <p:cTn id="9" dur="2000" fill="hold"/>
                                        <p:tgtEl>
                                          <p:spTgt spid="6"/>
                                        </p:tgtEl>
                                        <p:attrNameLst>
                                          <p:attrName>ppt_x</p:attrName>
                                          <p:attrName>ppt_y</p:attrName>
                                        </p:attrNameLst>
                                      </p:cBhvr>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5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2500"/>
                            </p:stCondLst>
                            <p:childTnLst>
                              <p:par>
                                <p:cTn id="17" presetID="0" presetClass="path" presetSubtype="0" accel="50000" decel="50000" fill="hold" nodeType="afterEffect">
                                  <p:stCondLst>
                                    <p:cond delay="0"/>
                                  </p:stCondLst>
                                  <p:childTnLst>
                                    <p:animMotion origin="layout" path="M -1.94444E-6 -4.81481E-6 C -0.00938 0.03472 -0.01858 0.06945 -0.0224 0.10486 C -0.02622 0.14028 -0.02049 0.18704 -0.02344 0.21273 C -0.02639 0.23843 -0.02726 0.24815 -0.04045 0.25949 C -0.05365 0.27084 -0.07847 0.2757 -0.10313 0.28079 " pathEditMode="relative" ptsTypes="aaaaA">
                                      <p:cBhvr>
                                        <p:cTn id="18" dur="2000" fill="hold"/>
                                        <p:tgtEl>
                                          <p:spTgt spid="7"/>
                                        </p:tgtEl>
                                        <p:attrNameLst>
                                          <p:attrName>ppt_x</p:attrName>
                                          <p:attrName>ppt_y</p:attrName>
                                        </p:attrNameLst>
                                      </p:cBhvr>
                                    </p:animMotion>
                                  </p:childTnLst>
                                </p:cTn>
                              </p:par>
                            </p:childTnLst>
                          </p:cTn>
                        </p:par>
                        <p:par>
                          <p:cTn id="19" fill="hold">
                            <p:stCondLst>
                              <p:cond delay="4500"/>
                            </p:stCondLst>
                            <p:childTnLst>
                              <p:par>
                                <p:cTn id="20" presetID="1"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nodeType="afterEffect">
                                  <p:stCondLst>
                                    <p:cond delay="50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1880" y="6093296"/>
            <a:ext cx="2160240" cy="400110"/>
          </a:xfrm>
          <a:prstGeom prst="rect">
            <a:avLst/>
          </a:prstGeom>
          <a:noFill/>
        </p:spPr>
        <p:txBody>
          <a:bodyPr wrap="square" rtlCol="1">
            <a:spAutoFit/>
          </a:bodyPr>
          <a:lstStyle/>
          <a:p>
            <a:pPr algn="ctr" rtl="0"/>
            <a:r>
              <a:rPr lang="en-US" sz="2000" b="1" i="1" dirty="0" err="1" smtClean="0"/>
              <a:t>Hms</a:t>
            </a:r>
            <a:r>
              <a:rPr lang="en-US" sz="2000" b="1" i="1" dirty="0" smtClean="0"/>
              <a:t> Ajax</a:t>
            </a:r>
            <a:r>
              <a:rPr lang="en-US" sz="2000" b="1" dirty="0" smtClean="0"/>
              <a:t> </a:t>
            </a:r>
            <a:r>
              <a:rPr lang="en-US" dirty="0" smtClean="0"/>
              <a:t> </a:t>
            </a:r>
            <a:endParaRPr lang="he-IL" dirty="0"/>
          </a:p>
        </p:txBody>
      </p:sp>
      <p:pic>
        <p:nvPicPr>
          <p:cNvPr id="4" name="תמונה 3" descr="WW2-Chronology-082-px800 1.jpg"/>
          <p:cNvPicPr>
            <a:picLocks noChangeAspect="1"/>
          </p:cNvPicPr>
          <p:nvPr/>
        </p:nvPicPr>
        <p:blipFill>
          <a:blip r:embed="rId3" cstate="print"/>
          <a:stretch>
            <a:fillRect/>
          </a:stretch>
        </p:blipFill>
        <p:spPr>
          <a:xfrm>
            <a:off x="395536" y="548680"/>
            <a:ext cx="8352094" cy="5407981"/>
          </a:xfrm>
          <a:prstGeom prst="rect">
            <a:avLst/>
          </a:prstGeom>
        </p:spPr>
      </p:pic>
      <p:pic>
        <p:nvPicPr>
          <p:cNvPr id="5" name="תמונה 4" descr="HMS%20Ajax.jpg"/>
          <p:cNvPicPr>
            <a:picLocks noChangeAspect="1"/>
          </p:cNvPicPr>
          <p:nvPr/>
        </p:nvPicPr>
        <p:blipFill>
          <a:blip r:embed="rId4" cstate="print"/>
          <a:stretch>
            <a:fillRect/>
          </a:stretch>
        </p:blipFill>
        <p:spPr>
          <a:xfrm>
            <a:off x="6732240" y="260648"/>
            <a:ext cx="2214240" cy="265405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Winston Churchill leaves Ajax to attend a conference in Athens, 28 December 1944..jpg"/>
          <p:cNvPicPr>
            <a:picLocks noChangeAspect="1"/>
          </p:cNvPicPr>
          <p:nvPr/>
        </p:nvPicPr>
        <p:blipFill>
          <a:blip r:embed="rId3" cstate="print"/>
          <a:stretch>
            <a:fillRect/>
          </a:stretch>
        </p:blipFill>
        <p:spPr>
          <a:xfrm>
            <a:off x="1835696" y="1340768"/>
            <a:ext cx="5610200" cy="3976229"/>
          </a:xfrm>
          <a:prstGeom prst="rect">
            <a:avLst/>
          </a:prstGeom>
        </p:spPr>
      </p:pic>
      <p:sp>
        <p:nvSpPr>
          <p:cNvPr id="3" name="TextBox 2"/>
          <p:cNvSpPr txBox="1"/>
          <p:nvPr/>
        </p:nvSpPr>
        <p:spPr>
          <a:xfrm>
            <a:off x="2555776" y="5733256"/>
            <a:ext cx="4104456" cy="369332"/>
          </a:xfrm>
          <a:prstGeom prst="rect">
            <a:avLst/>
          </a:prstGeom>
          <a:noFill/>
        </p:spPr>
        <p:txBody>
          <a:bodyPr wrap="square" rtlCol="1">
            <a:spAutoFit/>
          </a:bodyPr>
          <a:lstStyle/>
          <a:p>
            <a:pPr algn="ctr"/>
            <a:r>
              <a:rPr lang="he-IL" dirty="0" smtClean="0"/>
              <a:t>ווינסטון צ'רצ'יל לאחר בקור ב- </a:t>
            </a:r>
            <a:r>
              <a:rPr lang="en-US" dirty="0" smtClean="0"/>
              <a:t>HMS </a:t>
            </a:r>
            <a:r>
              <a:rPr lang="en-US" b="1" i="1" dirty="0" smtClean="0"/>
              <a:t>Ajax</a:t>
            </a:r>
            <a:endParaRPr lang="he-I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MS Ajax before the war.jpg"/>
          <p:cNvPicPr>
            <a:picLocks noChangeAspect="1"/>
          </p:cNvPicPr>
          <p:nvPr/>
        </p:nvPicPr>
        <p:blipFill>
          <a:blip r:embed="rId3" cstate="print"/>
          <a:stretch>
            <a:fillRect/>
          </a:stretch>
        </p:blipFill>
        <p:spPr>
          <a:xfrm>
            <a:off x="179512" y="476672"/>
            <a:ext cx="8722398" cy="5328592"/>
          </a:xfrm>
          <a:prstGeom prst="rect">
            <a:avLst/>
          </a:prstGeom>
        </p:spPr>
      </p:pic>
      <p:sp>
        <p:nvSpPr>
          <p:cNvPr id="3" name="TextBox 2"/>
          <p:cNvSpPr txBox="1"/>
          <p:nvPr/>
        </p:nvSpPr>
        <p:spPr>
          <a:xfrm>
            <a:off x="3491880" y="6021288"/>
            <a:ext cx="2160240" cy="400110"/>
          </a:xfrm>
          <a:prstGeom prst="rect">
            <a:avLst/>
          </a:prstGeom>
          <a:noFill/>
        </p:spPr>
        <p:txBody>
          <a:bodyPr wrap="square" rtlCol="1">
            <a:spAutoFit/>
          </a:bodyPr>
          <a:lstStyle/>
          <a:p>
            <a:pPr algn="ctr" rtl="0"/>
            <a:r>
              <a:rPr lang="en-US" sz="2000" b="1" i="1" dirty="0" err="1" smtClean="0"/>
              <a:t>Hms</a:t>
            </a:r>
            <a:r>
              <a:rPr lang="en-US" sz="2000" b="1" i="1" dirty="0" smtClean="0"/>
              <a:t> Ajax</a:t>
            </a:r>
            <a:r>
              <a:rPr lang="en-US" sz="2000" b="1" dirty="0" smtClean="0"/>
              <a:t> </a:t>
            </a:r>
            <a:r>
              <a:rPr lang="en-US" dirty="0" smtClean="0"/>
              <a:t> </a:t>
            </a:r>
            <a:endParaRPr lang="he-I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23528" y="1412776"/>
            <a:ext cx="8568952" cy="2031325"/>
          </a:xfrm>
          <a:prstGeom prst="rect">
            <a:avLst/>
          </a:prstGeom>
          <a:noFill/>
        </p:spPr>
        <p:txBody>
          <a:bodyPr wrap="square" rtlCol="1">
            <a:spAutoFit/>
          </a:bodyPr>
          <a:lstStyle/>
          <a:p>
            <a:r>
              <a:rPr lang="he-IL" dirty="0" smtClean="0"/>
              <a:t>סוג: </a:t>
            </a:r>
            <a:r>
              <a:rPr lang="en-GB" dirty="0" smtClean="0"/>
              <a:t>Destroyer </a:t>
            </a:r>
            <a:endParaRPr lang="he-IL" dirty="0" smtClean="0"/>
          </a:p>
          <a:p>
            <a:r>
              <a:rPr lang="he-IL" dirty="0" smtClean="0"/>
              <a:t>ההזמנה לבנות אותה התבצעה ב- 28 יולי 1940 מ- </a:t>
            </a:r>
            <a:r>
              <a:rPr lang="en-GB" dirty="0" smtClean="0"/>
              <a:t>Thornycroft</a:t>
            </a:r>
            <a:r>
              <a:rPr lang="he-IL" dirty="0" smtClean="0"/>
              <a:t> של </a:t>
            </a:r>
            <a:r>
              <a:rPr lang="en-GB" dirty="0" smtClean="0"/>
              <a:t>Woolston</a:t>
            </a:r>
            <a:r>
              <a:rPr lang="he-IL" dirty="0" smtClean="0"/>
              <a:t> במסגרת תכנית החירום של מלחמת העולם השניה. </a:t>
            </a:r>
          </a:p>
          <a:p>
            <a:r>
              <a:rPr lang="he-IL" dirty="0" smtClean="0"/>
              <a:t>השידרה הונחה</a:t>
            </a:r>
            <a:r>
              <a:rPr lang="he-IL" sz="1400" dirty="0" smtClean="0"/>
              <a:t>: </a:t>
            </a:r>
            <a:r>
              <a:rPr lang="he-IL" dirty="0" smtClean="0"/>
              <a:t>ב- 15 ספטמבר 1942.  </a:t>
            </a:r>
          </a:p>
          <a:p>
            <a:r>
              <a:rPr lang="he-IL" dirty="0" smtClean="0"/>
              <a:t>הבנייה הושלמה ב- 12 בפברואר 1943.   </a:t>
            </a:r>
          </a:p>
          <a:p>
            <a:r>
              <a:rPr lang="he-IL" dirty="0" smtClean="0"/>
              <a:t>דגם: </a:t>
            </a:r>
            <a:r>
              <a:rPr lang="en-US" dirty="0" smtClean="0"/>
              <a:t>  CH</a:t>
            </a:r>
            <a:r>
              <a:rPr lang="he-IL" dirty="0" smtClean="0"/>
              <a:t> </a:t>
            </a:r>
            <a:r>
              <a:rPr lang="en-GB" dirty="0" smtClean="0"/>
              <a:t>Type IV</a:t>
            </a:r>
            <a:r>
              <a:rPr lang="he-IL" dirty="0" smtClean="0"/>
              <a:t>, </a:t>
            </a:r>
            <a:r>
              <a:rPr lang="en-GB" dirty="0" smtClean="0"/>
              <a:t>Hunt-class Escort Destroyer </a:t>
            </a:r>
            <a:endParaRPr lang="en-US" dirty="0" smtClean="0"/>
          </a:p>
          <a:p>
            <a:r>
              <a:rPr lang="he-IL" dirty="0" smtClean="0"/>
              <a:t>דגל/ נס ( </a:t>
            </a:r>
            <a:r>
              <a:rPr lang="en-US" dirty="0" smtClean="0"/>
              <a:t>Pennant</a:t>
            </a:r>
            <a:r>
              <a:rPr lang="he-IL" dirty="0" smtClean="0"/>
              <a:t> ): </a:t>
            </a:r>
            <a:r>
              <a:rPr lang="en-US" dirty="0" smtClean="0"/>
              <a:t>L 79</a:t>
            </a:r>
            <a:r>
              <a:rPr lang="he-IL" dirty="0" smtClean="0"/>
              <a:t>  </a:t>
            </a:r>
          </a:p>
        </p:txBody>
      </p:sp>
      <p:sp>
        <p:nvSpPr>
          <p:cNvPr id="5" name="TextBox 4"/>
          <p:cNvSpPr txBox="1"/>
          <p:nvPr/>
        </p:nvSpPr>
        <p:spPr>
          <a:xfrm>
            <a:off x="4932040" y="476672"/>
            <a:ext cx="2160240" cy="400110"/>
          </a:xfrm>
          <a:prstGeom prst="rect">
            <a:avLst/>
          </a:prstGeom>
          <a:noFill/>
        </p:spPr>
        <p:txBody>
          <a:bodyPr wrap="square" rtlCol="1">
            <a:spAutoFit/>
          </a:bodyPr>
          <a:lstStyle/>
          <a:p>
            <a:r>
              <a:rPr lang="en-US" sz="2000" b="1" i="1" dirty="0" err="1" smtClean="0"/>
              <a:t>Hms</a:t>
            </a:r>
            <a:r>
              <a:rPr lang="en-US" sz="2000" b="1" i="1" dirty="0" smtClean="0"/>
              <a:t> </a:t>
            </a:r>
            <a:r>
              <a:rPr lang="en-US" sz="2000" b="1" i="1" dirty="0" err="1" smtClean="0"/>
              <a:t>Brissenden</a:t>
            </a:r>
            <a:r>
              <a:rPr lang="en-US" dirty="0" smtClean="0"/>
              <a:t> </a:t>
            </a:r>
            <a:endParaRPr lang="he-IL" dirty="0"/>
          </a:p>
        </p:txBody>
      </p:sp>
      <p:pic>
        <p:nvPicPr>
          <p:cNvPr id="6" name="תמונה 5" descr="דגל הצי הבריטי 1900 - 1919.jpg">
            <a:hlinkClick r:id="rId4" action="ppaction://hlinksldjump"/>
          </p:cNvPr>
          <p:cNvPicPr>
            <a:picLocks noChangeAspect="1"/>
          </p:cNvPicPr>
          <p:nvPr/>
        </p:nvPicPr>
        <p:blipFill>
          <a:blip r:embed="rId5" cstate="print"/>
          <a:stretch>
            <a:fillRect/>
          </a:stretch>
        </p:blipFill>
        <p:spPr>
          <a:xfrm>
            <a:off x="7452320" y="584684"/>
            <a:ext cx="1463427" cy="731714"/>
          </a:xfrm>
          <a:prstGeom prst="rect">
            <a:avLst/>
          </a:prstGeom>
          <a:ln>
            <a:solidFill>
              <a:srgbClr val="FF0000"/>
            </a:solidFill>
          </a:ln>
        </p:spPr>
      </p:pic>
      <p:sp>
        <p:nvSpPr>
          <p:cNvPr id="7" name="TextBox 6"/>
          <p:cNvSpPr txBox="1"/>
          <p:nvPr/>
        </p:nvSpPr>
        <p:spPr>
          <a:xfrm>
            <a:off x="8388424" y="980728"/>
            <a:ext cx="360040" cy="369332"/>
          </a:xfrm>
          <a:prstGeom prst="rect">
            <a:avLst/>
          </a:prstGeom>
          <a:noFill/>
        </p:spPr>
        <p:txBody>
          <a:bodyPr wrap="square" rtlCol="1">
            <a:spAutoFit/>
          </a:bodyPr>
          <a:lstStyle/>
          <a:p>
            <a:r>
              <a:rPr lang="en-US" dirty="0" smtClean="0"/>
              <a:t>2</a:t>
            </a:r>
            <a:endParaRPr lang="he-IL" dirty="0"/>
          </a:p>
        </p:txBody>
      </p:sp>
      <p:sp>
        <p:nvSpPr>
          <p:cNvPr id="9" name="TextBox 8"/>
          <p:cNvSpPr txBox="1"/>
          <p:nvPr/>
        </p:nvSpPr>
        <p:spPr>
          <a:xfrm>
            <a:off x="251520" y="3573016"/>
            <a:ext cx="4968552" cy="2554545"/>
          </a:xfrm>
          <a:prstGeom prst="rect">
            <a:avLst/>
          </a:prstGeom>
          <a:noFill/>
        </p:spPr>
        <p:txBody>
          <a:bodyPr wrap="square" rtlCol="1">
            <a:spAutoFit/>
          </a:bodyPr>
          <a:lstStyle/>
          <a:p>
            <a:pPr algn="l" rtl="0"/>
            <a:r>
              <a:rPr lang="en-US" sz="1600" dirty="0" smtClean="0"/>
              <a:t>Displacement: 1,175 long tons (1,194 t) standard</a:t>
            </a:r>
            <a:br>
              <a:rPr lang="en-US" sz="1600" dirty="0" smtClean="0"/>
            </a:br>
            <a:r>
              <a:rPr lang="en-US" sz="1600" dirty="0" smtClean="0"/>
              <a:t>1,561 long tons (1,586 t) full load </a:t>
            </a:r>
          </a:p>
          <a:p>
            <a:pPr algn="l" rtl="0"/>
            <a:r>
              <a:rPr lang="en-US" sz="1600" dirty="0" smtClean="0"/>
              <a:t>Length: 90.22 m (296 ft 0 in) o/a </a:t>
            </a:r>
          </a:p>
          <a:p>
            <a:pPr algn="l" rtl="0"/>
            <a:r>
              <a:rPr lang="en-US" sz="1600" dirty="0" smtClean="0"/>
              <a:t>Beam: 9.6 m (31 ft 6 in) </a:t>
            </a:r>
          </a:p>
          <a:p>
            <a:pPr algn="l" rtl="0"/>
            <a:r>
              <a:rPr lang="en-US" sz="1600" dirty="0" smtClean="0"/>
              <a:t>Draught: 2.36 m (7 ft 9 in) </a:t>
            </a:r>
          </a:p>
          <a:p>
            <a:pPr algn="l" rtl="0"/>
            <a:r>
              <a:rPr lang="en-US" sz="1600" dirty="0" smtClean="0"/>
              <a:t>Propulsion: 2 Admiralty 3-drum boilers</a:t>
            </a:r>
            <a:br>
              <a:rPr lang="en-US" sz="1600" dirty="0" smtClean="0"/>
            </a:br>
            <a:r>
              <a:rPr lang="en-US" sz="1600" dirty="0" smtClean="0"/>
              <a:t>2 shaft Parsons geared turbines, 19,000 </a:t>
            </a:r>
            <a:r>
              <a:rPr lang="en-US" sz="1600" dirty="0" err="1" smtClean="0"/>
              <a:t>shp</a:t>
            </a:r>
            <a:r>
              <a:rPr lang="en-US" sz="1600" dirty="0" smtClean="0"/>
              <a:t> (14,000 kW) </a:t>
            </a:r>
          </a:p>
          <a:p>
            <a:pPr algn="l" rtl="0"/>
            <a:r>
              <a:rPr lang="en-US" sz="1600" dirty="0" smtClean="0"/>
              <a:t>Speed: 26 knots (30 mph; 48 km/h)</a:t>
            </a:r>
            <a:br>
              <a:rPr lang="en-US" sz="1600" dirty="0" smtClean="0"/>
            </a:br>
            <a:r>
              <a:rPr lang="en-US" sz="1600" dirty="0" smtClean="0"/>
              <a:t>             25.5 </a:t>
            </a:r>
            <a:r>
              <a:rPr lang="en-US" sz="1600" dirty="0" err="1" smtClean="0"/>
              <a:t>kn</a:t>
            </a:r>
            <a:r>
              <a:rPr lang="en-US" sz="1600" dirty="0" smtClean="0"/>
              <a:t> (29.3 mph; 47.2 km/h) full </a:t>
            </a:r>
          </a:p>
          <a:p>
            <a:pPr algn="l" rtl="0"/>
            <a:r>
              <a:rPr lang="en-US" sz="1600" dirty="0" smtClean="0"/>
              <a:t>Range: 1,175 </a:t>
            </a:r>
            <a:r>
              <a:rPr lang="en-US" sz="1600" dirty="0" err="1" smtClean="0"/>
              <a:t>nmi</a:t>
            </a:r>
            <a:r>
              <a:rPr lang="en-US" sz="1600" dirty="0" smtClean="0"/>
              <a:t> (2,176 km) at 25 </a:t>
            </a:r>
            <a:r>
              <a:rPr lang="en-US" sz="1600" dirty="0" err="1" smtClean="0"/>
              <a:t>kn</a:t>
            </a:r>
            <a:r>
              <a:rPr lang="en-US" sz="1600" dirty="0" smtClean="0"/>
              <a:t> (46 km/h)</a:t>
            </a:r>
            <a:endParaRPr lang="he-IL" sz="1600" dirty="0"/>
          </a:p>
        </p:txBody>
      </p:sp>
      <p:sp>
        <p:nvSpPr>
          <p:cNvPr id="10" name="TextBox 9"/>
          <p:cNvSpPr txBox="1"/>
          <p:nvPr/>
        </p:nvSpPr>
        <p:spPr>
          <a:xfrm>
            <a:off x="5364088" y="836712"/>
            <a:ext cx="1224136" cy="369332"/>
          </a:xfrm>
          <a:prstGeom prst="rect">
            <a:avLst/>
          </a:prstGeom>
          <a:noFill/>
        </p:spPr>
        <p:txBody>
          <a:bodyPr wrap="square" rtlCol="1">
            <a:spAutoFit/>
          </a:bodyPr>
          <a:lstStyle/>
          <a:p>
            <a:r>
              <a:rPr lang="en-GB" dirty="0" smtClean="0"/>
              <a:t>Destroyer</a:t>
            </a:r>
            <a:endParaRPr lang="he-IL" dirty="0"/>
          </a:p>
        </p:txBody>
      </p:sp>
      <p:pic>
        <p:nvPicPr>
          <p:cNvPr id="11" name="תמונה 10" descr="rn_1.gif">
            <a:hlinkClick r:id="rId4" action="ppaction://hlinksldjump"/>
          </p:cNvPr>
          <p:cNvPicPr>
            <a:picLocks noChangeAspect="1"/>
          </p:cNvPicPr>
          <p:nvPr/>
        </p:nvPicPr>
        <p:blipFill>
          <a:blip r:embed="rId6" cstate="print"/>
          <a:stretch>
            <a:fillRect/>
          </a:stretch>
        </p:blipFill>
        <p:spPr>
          <a:xfrm>
            <a:off x="8100392" y="6237312"/>
            <a:ext cx="714375" cy="4762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547664" y="260648"/>
            <a:ext cx="1368152" cy="369332"/>
          </a:xfrm>
          <a:prstGeom prst="rect">
            <a:avLst/>
          </a:prstGeom>
          <a:noFill/>
        </p:spPr>
        <p:txBody>
          <a:bodyPr wrap="square" rtlCol="1">
            <a:spAutoFit/>
          </a:bodyPr>
          <a:lstStyle/>
          <a:p>
            <a:r>
              <a:rPr lang="he-IL" dirty="0" smtClean="0"/>
              <a:t>ירטה את...</a:t>
            </a:r>
            <a:endParaRPr lang="he-IL" dirty="0"/>
          </a:p>
        </p:txBody>
      </p:sp>
      <p:sp>
        <p:nvSpPr>
          <p:cNvPr id="3" name="TextBox 2"/>
          <p:cNvSpPr txBox="1"/>
          <p:nvPr/>
        </p:nvSpPr>
        <p:spPr>
          <a:xfrm>
            <a:off x="5796136" y="1844824"/>
            <a:ext cx="2880320" cy="892552"/>
          </a:xfrm>
          <a:prstGeom prst="rect">
            <a:avLst/>
          </a:prstGeom>
          <a:solidFill>
            <a:schemeClr val="bg1"/>
          </a:solidFill>
          <a:ln w="44450">
            <a:solidFill>
              <a:srgbClr val="FF0000"/>
            </a:solidFill>
          </a:ln>
        </p:spPr>
        <p:txBody>
          <a:bodyPr wrap="square" rtlCol="1">
            <a:spAutoFit/>
          </a:bodyPr>
          <a:lstStyle/>
          <a:p>
            <a:pPr algn="ctr"/>
            <a:r>
              <a:rPr lang="en-US" sz="2400" dirty="0" smtClean="0"/>
              <a:t>Destroyer</a:t>
            </a:r>
          </a:p>
          <a:p>
            <a:pPr algn="ctr"/>
            <a:r>
              <a:rPr lang="en-US" sz="2800" dirty="0" smtClean="0"/>
              <a:t> HMS </a:t>
            </a:r>
            <a:r>
              <a:rPr lang="en-US" sz="2800" b="1" i="1" dirty="0" err="1" smtClean="0"/>
              <a:t>Brissenden</a:t>
            </a:r>
            <a:endParaRPr lang="en-US" dirty="0"/>
          </a:p>
        </p:txBody>
      </p:sp>
      <p:sp>
        <p:nvSpPr>
          <p:cNvPr id="7" name="TextBox 6"/>
          <p:cNvSpPr txBox="1"/>
          <p:nvPr/>
        </p:nvSpPr>
        <p:spPr>
          <a:xfrm>
            <a:off x="539552" y="908720"/>
            <a:ext cx="3312368" cy="369332"/>
          </a:xfrm>
          <a:prstGeom prst="rect">
            <a:avLst/>
          </a:prstGeom>
          <a:noFill/>
        </p:spPr>
        <p:txBody>
          <a:bodyPr wrap="square" rtlCol="1">
            <a:spAutoFit/>
          </a:bodyPr>
          <a:lstStyle/>
          <a:p>
            <a:r>
              <a:rPr lang="he-IL" dirty="0" smtClean="0"/>
              <a:t> </a:t>
            </a:r>
            <a:r>
              <a:rPr lang="he-IL" b="1" dirty="0" smtClean="0">
                <a:latin typeface="Guttman Mantova-Decor" pitchFamily="2" charset="-79"/>
                <a:cs typeface="Guttman Mantova-Decor" pitchFamily="2" charset="-79"/>
              </a:rPr>
              <a:t>'יגור'</a:t>
            </a:r>
            <a:r>
              <a:rPr lang="he-IL" dirty="0" smtClean="0"/>
              <a:t>                    26.7.1946  </a:t>
            </a:r>
            <a:endParaRPr lang="he-IL" dirty="0"/>
          </a:p>
        </p:txBody>
      </p:sp>
      <p:sp>
        <p:nvSpPr>
          <p:cNvPr id="8" name="TextBox 7"/>
          <p:cNvSpPr txBox="1"/>
          <p:nvPr/>
        </p:nvSpPr>
        <p:spPr>
          <a:xfrm>
            <a:off x="611560" y="1628800"/>
            <a:ext cx="3240360" cy="369332"/>
          </a:xfrm>
          <a:prstGeom prst="rect">
            <a:avLst/>
          </a:prstGeom>
          <a:noFill/>
        </p:spPr>
        <p:txBody>
          <a:bodyPr wrap="square" rtlCol="1">
            <a:spAutoFit/>
          </a:bodyPr>
          <a:lstStyle/>
          <a:p>
            <a:r>
              <a:rPr lang="he-IL" dirty="0" smtClean="0"/>
              <a:t> </a:t>
            </a:r>
            <a:r>
              <a:rPr lang="he-IL" b="1" dirty="0" smtClean="0">
                <a:latin typeface="Guttman Mantova-Decor" pitchFamily="2" charset="-79"/>
                <a:cs typeface="Guttman Mantova-Decor" pitchFamily="2" charset="-79"/>
              </a:rPr>
              <a:t>'כ"ג יורדי הסירה'    </a:t>
            </a:r>
            <a:r>
              <a:rPr lang="he-IL" dirty="0" smtClean="0"/>
              <a:t>15.8.1946  </a:t>
            </a:r>
            <a:endParaRPr lang="he-IL" dirty="0"/>
          </a:p>
        </p:txBody>
      </p:sp>
      <p:sp>
        <p:nvSpPr>
          <p:cNvPr id="9" name="TextBox 8"/>
          <p:cNvSpPr txBox="1"/>
          <p:nvPr/>
        </p:nvSpPr>
        <p:spPr>
          <a:xfrm>
            <a:off x="611560" y="3140968"/>
            <a:ext cx="3168352" cy="369332"/>
          </a:xfrm>
          <a:prstGeom prst="rect">
            <a:avLst/>
          </a:prstGeom>
          <a:noFill/>
        </p:spPr>
        <p:txBody>
          <a:bodyPr wrap="square" rtlCol="1">
            <a:spAutoFit/>
          </a:bodyPr>
          <a:lstStyle/>
          <a:p>
            <a:r>
              <a:rPr lang="he-IL" b="1" dirty="0" smtClean="0">
                <a:latin typeface="Guttman Mantova-Decor" pitchFamily="2" charset="-79"/>
                <a:cs typeface="Guttman Mantova-Decor" pitchFamily="2" charset="-79"/>
              </a:rPr>
              <a:t>'כנסת ישראל'         </a:t>
            </a:r>
            <a:r>
              <a:rPr lang="he-IL" dirty="0" smtClean="0"/>
              <a:t>25.11.1946 </a:t>
            </a:r>
            <a:endParaRPr lang="he-IL" dirty="0"/>
          </a:p>
        </p:txBody>
      </p:sp>
      <p:sp>
        <p:nvSpPr>
          <p:cNvPr id="10" name="TextBox 9"/>
          <p:cNvSpPr txBox="1"/>
          <p:nvPr/>
        </p:nvSpPr>
        <p:spPr>
          <a:xfrm>
            <a:off x="251520" y="4221088"/>
            <a:ext cx="3600400" cy="369332"/>
          </a:xfrm>
          <a:prstGeom prst="rect">
            <a:avLst/>
          </a:prstGeom>
          <a:noFill/>
        </p:spPr>
        <p:txBody>
          <a:bodyPr wrap="square" rtlCol="1">
            <a:spAutoFit/>
          </a:bodyPr>
          <a:lstStyle/>
          <a:p>
            <a:r>
              <a:rPr lang="he-IL" b="1" dirty="0" smtClean="0">
                <a:latin typeface="Guttman Mantova-Decor" pitchFamily="2" charset="-79"/>
                <a:cs typeface="Guttman Mantova-Decor" pitchFamily="2" charset="-79"/>
              </a:rPr>
              <a:t>'התקווה'               </a:t>
            </a:r>
            <a:r>
              <a:rPr lang="he-IL" dirty="0" smtClean="0"/>
              <a:t>17.5.1947 </a:t>
            </a:r>
            <a:endParaRPr lang="he-IL" dirty="0"/>
          </a:p>
        </p:txBody>
      </p:sp>
      <p:sp>
        <p:nvSpPr>
          <p:cNvPr id="11" name="TextBox 10"/>
          <p:cNvSpPr txBox="1"/>
          <p:nvPr/>
        </p:nvSpPr>
        <p:spPr>
          <a:xfrm>
            <a:off x="467544" y="5085184"/>
            <a:ext cx="3456384" cy="369332"/>
          </a:xfrm>
          <a:prstGeom prst="rect">
            <a:avLst/>
          </a:prstGeom>
          <a:noFill/>
        </p:spPr>
        <p:txBody>
          <a:bodyPr wrap="square" rtlCol="1">
            <a:spAutoFit/>
          </a:bodyPr>
          <a:lstStyle/>
          <a:p>
            <a:r>
              <a:rPr lang="he-IL" b="1" dirty="0" smtClean="0">
                <a:latin typeface="Guttman Mantova-Decor" pitchFamily="2" charset="-79"/>
                <a:cs typeface="Guttman Mantova-Decor" pitchFamily="2" charset="-79"/>
              </a:rPr>
              <a:t>'מורדי הגטאות'       </a:t>
            </a:r>
            <a:r>
              <a:rPr lang="he-IL" dirty="0" smtClean="0"/>
              <a:t>24.5.1947</a:t>
            </a:r>
            <a:endParaRPr lang="en-US" dirty="0"/>
          </a:p>
        </p:txBody>
      </p:sp>
      <p:sp>
        <p:nvSpPr>
          <p:cNvPr id="19" name="TextBox 18"/>
          <p:cNvSpPr txBox="1"/>
          <p:nvPr/>
        </p:nvSpPr>
        <p:spPr>
          <a:xfrm>
            <a:off x="6300192" y="332656"/>
            <a:ext cx="2016224" cy="369332"/>
          </a:xfrm>
          <a:prstGeom prst="rect">
            <a:avLst/>
          </a:prstGeom>
          <a:noFill/>
        </p:spPr>
        <p:txBody>
          <a:bodyPr wrap="square" rtlCol="1">
            <a:spAutoFit/>
          </a:bodyPr>
          <a:lstStyle/>
          <a:p>
            <a:endParaRPr lang="he-IL" dirty="0"/>
          </a:p>
        </p:txBody>
      </p:sp>
      <p:sp>
        <p:nvSpPr>
          <p:cNvPr id="18" name="TextBox 17"/>
          <p:cNvSpPr txBox="1"/>
          <p:nvPr/>
        </p:nvSpPr>
        <p:spPr>
          <a:xfrm>
            <a:off x="467544" y="2420888"/>
            <a:ext cx="3168352" cy="369332"/>
          </a:xfrm>
          <a:prstGeom prst="rect">
            <a:avLst/>
          </a:prstGeom>
          <a:noFill/>
        </p:spPr>
        <p:txBody>
          <a:bodyPr wrap="square" rtlCol="1">
            <a:spAutoFit/>
          </a:bodyPr>
          <a:lstStyle/>
          <a:p>
            <a:r>
              <a:rPr lang="he-IL" b="1" dirty="0" smtClean="0">
                <a:latin typeface="Guttman Mantova-Decor" pitchFamily="2" charset="-79"/>
                <a:cs typeface="Guttman Mantova-Decor" pitchFamily="2" charset="-79"/>
              </a:rPr>
              <a:t>'ארבע חרויות'         </a:t>
            </a:r>
            <a:r>
              <a:rPr lang="he-IL" dirty="0" smtClean="0"/>
              <a:t>2.9.1946 </a:t>
            </a:r>
            <a:endParaRPr lang="he-IL" dirty="0"/>
          </a:p>
        </p:txBody>
      </p:sp>
      <p:pic>
        <p:nvPicPr>
          <p:cNvPr id="21" name="תמונה 20" descr="uline.gif"/>
          <p:cNvPicPr>
            <a:picLocks noChangeAspect="1"/>
          </p:cNvPicPr>
          <p:nvPr/>
        </p:nvPicPr>
        <p:blipFill>
          <a:blip r:embed="rId4" cstate="print"/>
          <a:stretch>
            <a:fillRect/>
          </a:stretch>
        </p:blipFill>
        <p:spPr>
          <a:xfrm>
            <a:off x="1691680" y="6165304"/>
            <a:ext cx="5772150" cy="238125"/>
          </a:xfrm>
          <a:prstGeom prst="rect">
            <a:avLst/>
          </a:prstGeom>
        </p:spPr>
      </p:pic>
      <p:pic>
        <p:nvPicPr>
          <p:cNvPr id="22" name="תמונה 21" descr="rn_1.gif">
            <a:hlinkClick r:id="rId5" action="ppaction://hlinksldjump"/>
          </p:cNvPr>
          <p:cNvPicPr>
            <a:picLocks noChangeAspect="1"/>
          </p:cNvPicPr>
          <p:nvPr/>
        </p:nvPicPr>
        <p:blipFill>
          <a:blip r:embed="rId6" cstate="print"/>
          <a:stretch>
            <a:fillRect/>
          </a:stretch>
        </p:blipFill>
        <p:spPr>
          <a:xfrm>
            <a:off x="8100392" y="6237312"/>
            <a:ext cx="714375" cy="476250"/>
          </a:xfrm>
          <a:prstGeom prst="rect">
            <a:avLst/>
          </a:prstGeom>
        </p:spPr>
      </p:pic>
      <p:pic>
        <p:nvPicPr>
          <p:cNvPr id="23" name="תמונה 22" descr="Destroyer שמאלה.jpg"/>
          <p:cNvPicPr>
            <a:picLocks noChangeAspect="1"/>
          </p:cNvPicPr>
          <p:nvPr/>
        </p:nvPicPr>
        <p:blipFill>
          <a:blip r:embed="rId7" cstate="print"/>
          <a:stretch>
            <a:fillRect/>
          </a:stretch>
        </p:blipFill>
        <p:spPr>
          <a:xfrm>
            <a:off x="7596336" y="1340768"/>
            <a:ext cx="1292374" cy="435101"/>
          </a:xfrm>
          <a:prstGeom prst="rect">
            <a:avLst/>
          </a:prstGeom>
          <a:scene3d>
            <a:camera prst="orthographicFront">
              <a:rot lat="0" lon="0" rev="20699999"/>
            </a:camera>
            <a:lightRig rig="threePt" dir="t"/>
          </a:scene3d>
        </p:spPr>
      </p:pic>
      <p:pic>
        <p:nvPicPr>
          <p:cNvPr id="24" name="תמונה 23" descr="Destroyer שמאלה.jpg"/>
          <p:cNvPicPr>
            <a:picLocks noChangeAspect="1"/>
          </p:cNvPicPr>
          <p:nvPr/>
        </p:nvPicPr>
        <p:blipFill>
          <a:blip r:embed="rId7" cstate="print"/>
          <a:stretch>
            <a:fillRect/>
          </a:stretch>
        </p:blipFill>
        <p:spPr>
          <a:xfrm>
            <a:off x="6300192" y="1484784"/>
            <a:ext cx="1292374" cy="435101"/>
          </a:xfrm>
          <a:prstGeom prst="rect">
            <a:avLst/>
          </a:prstGeom>
          <a:scene3d>
            <a:camera prst="orthographicFront">
              <a:rot lat="0" lon="0" rev="21299999"/>
            </a:camera>
            <a:lightRig rig="threePt" dir="t"/>
          </a:scene3d>
        </p:spPr>
      </p:pic>
      <p:pic>
        <p:nvPicPr>
          <p:cNvPr id="25" name="תמונה 24" descr="Destroyer שמאלה.jpg"/>
          <p:cNvPicPr>
            <a:picLocks noChangeAspect="1"/>
          </p:cNvPicPr>
          <p:nvPr/>
        </p:nvPicPr>
        <p:blipFill>
          <a:blip r:embed="rId7" cstate="print"/>
          <a:stretch>
            <a:fillRect/>
          </a:stretch>
        </p:blipFill>
        <p:spPr>
          <a:xfrm>
            <a:off x="4932040" y="2420888"/>
            <a:ext cx="1292374" cy="435101"/>
          </a:xfrm>
          <a:prstGeom prst="rect">
            <a:avLst/>
          </a:prstGeom>
          <a:scene3d>
            <a:camera prst="orthographicFront">
              <a:rot lat="0" lon="0" rev="21299999"/>
            </a:camera>
            <a:lightRig rig="threePt" dir="t"/>
          </a:scene3d>
        </p:spPr>
      </p:pic>
      <p:pic>
        <p:nvPicPr>
          <p:cNvPr id="26" name="תמונה 25" descr="Destroyer שמאלה.jpg"/>
          <p:cNvPicPr>
            <a:picLocks noChangeAspect="1"/>
          </p:cNvPicPr>
          <p:nvPr/>
        </p:nvPicPr>
        <p:blipFill>
          <a:blip r:embed="rId7" cstate="print"/>
          <a:stretch>
            <a:fillRect/>
          </a:stretch>
        </p:blipFill>
        <p:spPr>
          <a:xfrm>
            <a:off x="5652120" y="2852936"/>
            <a:ext cx="1292374" cy="435101"/>
          </a:xfrm>
          <a:prstGeom prst="rect">
            <a:avLst/>
          </a:prstGeom>
          <a:scene3d>
            <a:camera prst="orthographicFront">
              <a:rot lat="0" lon="0" rev="300000"/>
            </a:camera>
            <a:lightRig rig="threePt" dir="t"/>
          </a:scene3d>
        </p:spPr>
      </p:pic>
      <p:pic>
        <p:nvPicPr>
          <p:cNvPr id="27" name="תמונה 26" descr="Destroyer שמאלה.jpg"/>
          <p:cNvPicPr>
            <a:picLocks noChangeAspect="1"/>
          </p:cNvPicPr>
          <p:nvPr/>
        </p:nvPicPr>
        <p:blipFill>
          <a:blip r:embed="rId7" cstate="print"/>
          <a:stretch>
            <a:fillRect/>
          </a:stretch>
        </p:blipFill>
        <p:spPr>
          <a:xfrm>
            <a:off x="6300192" y="2924944"/>
            <a:ext cx="1185410" cy="337567"/>
          </a:xfrm>
          <a:prstGeom prst="rect">
            <a:avLst/>
          </a:prstGeom>
          <a:scene3d>
            <a:camera prst="orthographicFront">
              <a:rot lat="0" lon="0" rev="1200000"/>
            </a:camera>
            <a:lightRig rig="threePt" dir="t"/>
          </a:scene3d>
        </p:spPr>
      </p:pic>
      <p:pic>
        <p:nvPicPr>
          <p:cNvPr id="28" name="תמונה 27" descr="Destroyer שמאלה.jpg"/>
          <p:cNvPicPr>
            <a:picLocks noChangeAspect="1"/>
          </p:cNvPicPr>
          <p:nvPr/>
        </p:nvPicPr>
        <p:blipFill>
          <a:blip r:embed="rId7" cstate="print"/>
          <a:stretch>
            <a:fillRect/>
          </a:stretch>
        </p:blipFill>
        <p:spPr>
          <a:xfrm>
            <a:off x="7236296" y="2924944"/>
            <a:ext cx="1185410" cy="337567"/>
          </a:xfrm>
          <a:prstGeom prst="rect">
            <a:avLst/>
          </a:prstGeom>
          <a:scene3d>
            <a:camera prst="orthographicFront">
              <a:rot lat="0" lon="0" rev="120000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0"/>
                            </p:stCondLst>
                            <p:childTnLst>
                              <p:par>
                                <p:cTn id="11" presetID="0" presetClass="path" presetSubtype="0" accel="50000" decel="50000" fill="hold" nodeType="afterEffect">
                                  <p:stCondLst>
                                    <p:cond delay="0"/>
                                  </p:stCondLst>
                                  <p:childTnLst>
                                    <p:animMotion origin="layout" path="M 1.11111E-6 2.93315E-6 C -0.1441 -0.02614 -0.28629 -0.05205 -0.34844 -0.06315 C -0.4092 -0.07379 -0.39115 -0.07056 -0.37136 -0.06709 " pathEditMode="relative" rAng="0" ptsTypes="aaA">
                                      <p:cBhvr>
                                        <p:cTn id="12" dur="2000" fill="hold"/>
                                        <p:tgtEl>
                                          <p:spTgt spid="23"/>
                                        </p:tgtEl>
                                        <p:attrNameLst>
                                          <p:attrName>ppt_x</p:attrName>
                                          <p:attrName>ppt_y</p:attrName>
                                        </p:attrNameLst>
                                      </p:cBhvr>
                                      <p:rCtr x="-20500" y="-3700"/>
                                    </p:animMotion>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2000"/>
                            </p:stCondLst>
                            <p:childTnLst>
                              <p:par>
                                <p:cTn id="20" presetID="0" presetClass="path" presetSubtype="0" accel="50000" decel="50000" fill="hold" nodeType="afterEffect">
                                  <p:stCondLst>
                                    <p:cond delay="0"/>
                                  </p:stCondLst>
                                  <p:childTnLst>
                                    <p:animMotion origin="layout" path="M -2.22222E-6 4.05737E-6 C -0.09705 -0.00394 -0.19288 -0.00764 -0.23455 -0.00926 C -0.27552 -0.01064 -0.26337 -0.01018 -0.25 -0.00972 " pathEditMode="relative" rAng="0" ptsTypes="aaA">
                                      <p:cBhvr>
                                        <p:cTn id="21" dur="2000" fill="hold"/>
                                        <p:tgtEl>
                                          <p:spTgt spid="24"/>
                                        </p:tgtEl>
                                        <p:attrNameLst>
                                          <p:attrName>ppt_x</p:attrName>
                                          <p:attrName>ppt_y</p:attrName>
                                        </p:attrNameLst>
                                      </p:cBhvr>
                                      <p:rCtr x="-13800" y="-500"/>
                                    </p:animMotion>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4000"/>
                            </p:stCondLst>
                            <p:childTnLst>
                              <p:par>
                                <p:cTn id="29" presetID="0" presetClass="path" presetSubtype="0" accel="50000" decel="50000" fill="hold" nodeType="afterEffect">
                                  <p:stCondLst>
                                    <p:cond delay="0"/>
                                  </p:stCondLst>
                                  <p:childTnLst>
                                    <p:animMotion origin="layout" path="M 5.55556E-7 4.76058E-6 C -0.04722 -0.00394 -0.09358 -0.00764 -0.11389 -0.00926 C -0.13368 -0.01065 -0.12778 -0.01018 -0.12135 -0.00972 " pathEditMode="relative" rAng="0" ptsTypes="aaA">
                                      <p:cBhvr>
                                        <p:cTn id="30" dur="2000" fill="hold"/>
                                        <p:tgtEl>
                                          <p:spTgt spid="25"/>
                                        </p:tgtEl>
                                        <p:attrNameLst>
                                          <p:attrName>ppt_x</p:attrName>
                                          <p:attrName>ppt_y</p:attrName>
                                        </p:attrNameLst>
                                      </p:cBhvr>
                                      <p:rCtr x="-6700" y="-500"/>
                                    </p:animMotion>
                                  </p:childTnLst>
                                </p:cTn>
                              </p:par>
                            </p:childTnLst>
                          </p:cTn>
                        </p:par>
                        <p:par>
                          <p:cTn id="31" fill="hold">
                            <p:stCondLst>
                              <p:cond delay="6000"/>
                            </p:stCondLst>
                            <p:childTnLst>
                              <p:par>
                                <p:cTn id="32" presetID="1"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6000"/>
                            </p:stCondLst>
                            <p:childTnLst>
                              <p:par>
                                <p:cTn id="35" presetID="1"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par>
                          <p:cTn id="37" fill="hold">
                            <p:stCondLst>
                              <p:cond delay="6000"/>
                            </p:stCondLst>
                            <p:childTnLst>
                              <p:par>
                                <p:cTn id="38" presetID="0" presetClass="path" presetSubtype="0" accel="50000" decel="50000" fill="hold" nodeType="afterEffect">
                                  <p:stCondLst>
                                    <p:cond delay="0"/>
                                  </p:stCondLst>
                                  <p:childTnLst>
                                    <p:animMotion origin="layout" path="M 4.72222E-6 -3.74971E-6 C -0.05278 0.00347 -0.10487 0.00717 -0.12744 0.00879 C -0.14966 0.01041 -0.14306 0.00972 -0.13594 0.00926 " pathEditMode="relative" rAng="0" ptsTypes="aaA">
                                      <p:cBhvr>
                                        <p:cTn id="39" dur="2000" fill="hold"/>
                                        <p:tgtEl>
                                          <p:spTgt spid="26"/>
                                        </p:tgtEl>
                                        <p:attrNameLst>
                                          <p:attrName>ppt_x</p:attrName>
                                          <p:attrName>ppt_y</p:attrName>
                                        </p:attrNameLst>
                                      </p:cBhvr>
                                      <p:rCtr x="-7500" y="500"/>
                                    </p:animMotion>
                                  </p:child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par>
                          <p:cTn id="43" fill="hold">
                            <p:stCondLst>
                              <p:cond delay="8000"/>
                            </p:stCondLst>
                            <p:childTnLst>
                              <p:par>
                                <p:cTn id="44" presetID="1" presetClass="entr" presetSubtype="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par>
                          <p:cTn id="46" fill="hold">
                            <p:stCondLst>
                              <p:cond delay="8000"/>
                            </p:stCondLst>
                            <p:childTnLst>
                              <p:par>
                                <p:cTn id="47" presetID="0" presetClass="path" presetSubtype="0" accel="50000" decel="50000" fill="hold" nodeType="afterEffect">
                                  <p:stCondLst>
                                    <p:cond delay="0"/>
                                  </p:stCondLst>
                                  <p:childTnLst>
                                    <p:animMotion origin="layout" path="M 5.55556E-7 -3.00023E-6 C 5.55556E-7 0.00023 -0.12361 0.08143 -0.24601 0.16447 " pathEditMode="relative" rAng="0" ptsTypes="aA">
                                      <p:cBhvr>
                                        <p:cTn id="48" dur="2000" fill="hold"/>
                                        <p:tgtEl>
                                          <p:spTgt spid="27"/>
                                        </p:tgtEl>
                                        <p:attrNameLst>
                                          <p:attrName>ppt_x</p:attrName>
                                          <p:attrName>ppt_y</p:attrName>
                                        </p:attrNameLst>
                                      </p:cBhvr>
                                      <p:rCtr x="-12300" y="8200"/>
                                    </p:animMotion>
                                  </p:childTnLst>
                                </p:cTn>
                              </p:par>
                            </p:childTnLst>
                          </p:cTn>
                        </p:par>
                        <p:par>
                          <p:cTn id="49" fill="hold">
                            <p:stCondLst>
                              <p:cond delay="10000"/>
                            </p:stCondLst>
                            <p:childTnLst>
                              <p:par>
                                <p:cTn id="50" presetID="1"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par>
                          <p:cTn id="52" fill="hold">
                            <p:stCondLst>
                              <p:cond delay="10000"/>
                            </p:stCondLst>
                            <p:childTnLst>
                              <p:par>
                                <p:cTn id="53" presetID="1"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par>
                          <p:cTn id="55" fill="hold">
                            <p:stCondLst>
                              <p:cond delay="10000"/>
                            </p:stCondLst>
                            <p:childTnLst>
                              <p:par>
                                <p:cTn id="56" presetID="0" presetClass="path" presetSubtype="0" accel="50000" decel="50000" fill="hold" nodeType="afterEffect">
                                  <p:stCondLst>
                                    <p:cond delay="0"/>
                                  </p:stCondLst>
                                  <p:childTnLst>
                                    <p:animMotion origin="layout" path="M 3.61111E-6 -3.00023E-6 C 3.61111E-6 0.00047 -0.175 0.13856 -0.34827 0.2799 " pathEditMode="relative" rAng="0" ptsTypes="aA">
                                      <p:cBhvr>
                                        <p:cTn id="57" dur="2000" fill="hold"/>
                                        <p:tgtEl>
                                          <p:spTgt spid="28"/>
                                        </p:tgtEl>
                                        <p:attrNameLst>
                                          <p:attrName>ppt_x</p:attrName>
                                          <p:attrName>ppt_y</p:attrName>
                                        </p:attrNameLst>
                                      </p:cBhvr>
                                      <p:rCtr x="-17400" y="14000"/>
                                    </p:animMotion>
                                  </p:childTnLst>
                                </p:cTn>
                              </p:par>
                            </p:childTnLst>
                          </p:cTn>
                        </p:par>
                        <p:par>
                          <p:cTn id="58" fill="hold">
                            <p:stCondLst>
                              <p:cond delay="12000"/>
                            </p:stCondLst>
                            <p:childTnLst>
                              <p:par>
                                <p:cTn id="59" presetID="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par>
                          <p:cTn id="61" fill="hold">
                            <p:stCondLst>
                              <p:cond delay="12000"/>
                            </p:stCondLst>
                            <p:childTnLst>
                              <p:par>
                                <p:cTn id="62" presetID="1" presetClass="entr" presetSubtype="0" fill="hold" nodeType="afterEffect">
                                  <p:stCondLst>
                                    <p:cond delay="50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3    BRISSENDEN.jpg"/>
          <p:cNvPicPr>
            <a:picLocks noChangeAspect="1"/>
          </p:cNvPicPr>
          <p:nvPr/>
        </p:nvPicPr>
        <p:blipFill>
          <a:blip r:embed="rId3" cstate="print"/>
          <a:stretch>
            <a:fillRect/>
          </a:stretch>
        </p:blipFill>
        <p:spPr>
          <a:xfrm>
            <a:off x="107504" y="548680"/>
            <a:ext cx="8803121" cy="4104456"/>
          </a:xfrm>
          <a:prstGeom prst="rect">
            <a:avLst/>
          </a:prstGeom>
        </p:spPr>
      </p:pic>
      <p:pic>
        <p:nvPicPr>
          <p:cNvPr id="12" name="תמונה 11" descr="9    watermark-gif.gif"/>
          <p:cNvPicPr>
            <a:picLocks noChangeAspect="1"/>
          </p:cNvPicPr>
          <p:nvPr/>
        </p:nvPicPr>
        <p:blipFill>
          <a:blip r:embed="rId4" cstate="print"/>
          <a:stretch>
            <a:fillRect/>
          </a:stretch>
        </p:blipFill>
        <p:spPr>
          <a:xfrm>
            <a:off x="3378493" y="4941168"/>
            <a:ext cx="5532517" cy="1577660"/>
          </a:xfrm>
          <a:prstGeom prst="rect">
            <a:avLst/>
          </a:prstGeom>
        </p:spPr>
      </p:pic>
      <p:sp>
        <p:nvSpPr>
          <p:cNvPr id="5" name="TextBox 4"/>
          <p:cNvSpPr txBox="1"/>
          <p:nvPr/>
        </p:nvSpPr>
        <p:spPr>
          <a:xfrm>
            <a:off x="899592" y="5229200"/>
            <a:ext cx="2016224" cy="400110"/>
          </a:xfrm>
          <a:prstGeom prst="rect">
            <a:avLst/>
          </a:prstGeom>
          <a:noFill/>
        </p:spPr>
        <p:txBody>
          <a:bodyPr wrap="square" rtlCol="1">
            <a:spAutoFit/>
          </a:bodyPr>
          <a:lstStyle/>
          <a:p>
            <a:pPr algn="ctr"/>
            <a:r>
              <a:rPr lang="en-US" sz="2000" b="1" i="1" dirty="0" err="1" smtClean="0"/>
              <a:t>Hms</a:t>
            </a:r>
            <a:r>
              <a:rPr lang="en-US" sz="2000" b="1" i="1" dirty="0" smtClean="0"/>
              <a:t> </a:t>
            </a:r>
            <a:r>
              <a:rPr lang="en-US" sz="2000" b="1" i="1" dirty="0" err="1" smtClean="0"/>
              <a:t>Brissenden</a:t>
            </a:r>
            <a:r>
              <a:rPr lang="en-US" dirty="0" smtClean="0"/>
              <a:t> </a:t>
            </a:r>
            <a:endParaRPr lang="he-I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6   HMS Brissenden.JPG"/>
          <p:cNvPicPr>
            <a:picLocks noChangeAspect="1"/>
          </p:cNvPicPr>
          <p:nvPr/>
        </p:nvPicPr>
        <p:blipFill>
          <a:blip r:embed="rId3" cstate="print"/>
          <a:stretch>
            <a:fillRect/>
          </a:stretch>
        </p:blipFill>
        <p:spPr>
          <a:xfrm>
            <a:off x="395536" y="5157192"/>
            <a:ext cx="4363862" cy="1277490"/>
          </a:xfrm>
          <a:prstGeom prst="rect">
            <a:avLst/>
          </a:prstGeom>
        </p:spPr>
      </p:pic>
      <p:pic>
        <p:nvPicPr>
          <p:cNvPr id="8" name="תמונה 7" descr="10    large 1.jpg"/>
          <p:cNvPicPr>
            <a:picLocks noChangeAspect="1"/>
          </p:cNvPicPr>
          <p:nvPr/>
        </p:nvPicPr>
        <p:blipFill>
          <a:blip r:embed="rId4" cstate="print"/>
          <a:stretch>
            <a:fillRect/>
          </a:stretch>
        </p:blipFill>
        <p:spPr>
          <a:xfrm>
            <a:off x="2195736" y="188640"/>
            <a:ext cx="6624735" cy="4852619"/>
          </a:xfrm>
          <a:prstGeom prst="rect">
            <a:avLst/>
          </a:prstGeom>
        </p:spPr>
      </p:pic>
      <p:sp>
        <p:nvSpPr>
          <p:cNvPr id="4" name="TextBox 3"/>
          <p:cNvSpPr txBox="1"/>
          <p:nvPr/>
        </p:nvSpPr>
        <p:spPr>
          <a:xfrm>
            <a:off x="6300192" y="5805264"/>
            <a:ext cx="2016224" cy="400110"/>
          </a:xfrm>
          <a:prstGeom prst="rect">
            <a:avLst/>
          </a:prstGeom>
          <a:noFill/>
        </p:spPr>
        <p:txBody>
          <a:bodyPr wrap="square" rtlCol="1">
            <a:spAutoFit/>
          </a:bodyPr>
          <a:lstStyle/>
          <a:p>
            <a:pPr algn="ctr"/>
            <a:r>
              <a:rPr lang="en-US" sz="2000" b="1" i="1" dirty="0" err="1" smtClean="0"/>
              <a:t>Hms</a:t>
            </a:r>
            <a:r>
              <a:rPr lang="en-US" sz="2000" b="1" i="1" dirty="0" smtClean="0"/>
              <a:t> </a:t>
            </a:r>
            <a:r>
              <a:rPr lang="en-US" sz="2000" b="1" i="1" dirty="0" err="1" smtClean="0"/>
              <a:t>Brissenden</a:t>
            </a:r>
            <a:r>
              <a:rPr lang="en-US" dirty="0" smtClean="0"/>
              <a:t> </a:t>
            </a:r>
            <a:endParaRPr lang="he-I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12    Photo11deBrissenden1NP.jpg"/>
          <p:cNvPicPr>
            <a:picLocks noChangeAspect="1"/>
          </p:cNvPicPr>
          <p:nvPr/>
        </p:nvPicPr>
        <p:blipFill>
          <a:blip r:embed="rId3" cstate="print"/>
          <a:stretch>
            <a:fillRect/>
          </a:stretch>
        </p:blipFill>
        <p:spPr>
          <a:xfrm>
            <a:off x="219109" y="575956"/>
            <a:ext cx="8673371" cy="4581236"/>
          </a:xfrm>
          <a:prstGeom prst="rect">
            <a:avLst/>
          </a:prstGeom>
        </p:spPr>
      </p:pic>
      <p:sp>
        <p:nvSpPr>
          <p:cNvPr id="4" name="TextBox 3"/>
          <p:cNvSpPr txBox="1"/>
          <p:nvPr/>
        </p:nvSpPr>
        <p:spPr>
          <a:xfrm>
            <a:off x="3563888" y="5661248"/>
            <a:ext cx="2016224" cy="400110"/>
          </a:xfrm>
          <a:prstGeom prst="rect">
            <a:avLst/>
          </a:prstGeom>
          <a:noFill/>
        </p:spPr>
        <p:txBody>
          <a:bodyPr wrap="square" rtlCol="1">
            <a:spAutoFit/>
          </a:bodyPr>
          <a:lstStyle/>
          <a:p>
            <a:pPr algn="ctr"/>
            <a:r>
              <a:rPr lang="en-US" sz="2000" b="1" i="1" dirty="0" err="1" smtClean="0"/>
              <a:t>Hms</a:t>
            </a:r>
            <a:r>
              <a:rPr lang="en-US" sz="2000" b="1" i="1" dirty="0" smtClean="0"/>
              <a:t> </a:t>
            </a:r>
            <a:r>
              <a:rPr lang="en-US" sz="2000" b="1" i="1" dirty="0" err="1" smtClean="0"/>
              <a:t>Brissenden</a:t>
            </a:r>
            <a:r>
              <a:rPr lang="en-US" dirty="0" smtClean="0"/>
              <a:t> </a:t>
            </a:r>
            <a:endParaRPr lang="he-I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79512" y="260648"/>
            <a:ext cx="8712968" cy="4832092"/>
          </a:xfrm>
          <a:prstGeom prst="rect">
            <a:avLst/>
          </a:prstGeom>
          <a:noFill/>
        </p:spPr>
        <p:txBody>
          <a:bodyPr wrap="square" rtlCol="1">
            <a:spAutoFit/>
          </a:bodyPr>
          <a:lstStyle/>
          <a:p>
            <a:r>
              <a:rPr lang="he-IL" b="1" u="sng" dirty="0" smtClean="0"/>
              <a:t>הספר הלבן הראשון</a:t>
            </a:r>
            <a:r>
              <a:rPr lang="he-IL" b="1" dirty="0" smtClean="0"/>
              <a:t>  ( </a:t>
            </a:r>
            <a:r>
              <a:rPr lang="he-IL" dirty="0" smtClean="0"/>
              <a:t>יוני 1922 </a:t>
            </a:r>
            <a:r>
              <a:rPr lang="he-IL" b="1" dirty="0" smtClean="0"/>
              <a:t>)</a:t>
            </a:r>
          </a:p>
          <a:p>
            <a:r>
              <a:rPr lang="he-IL" dirty="0" smtClean="0"/>
              <a:t/>
            </a:r>
            <a:br>
              <a:rPr lang="he-IL" dirty="0" smtClean="0"/>
            </a:br>
            <a:r>
              <a:rPr lang="he-IL" sz="1400" b="1" dirty="0" smtClean="0"/>
              <a:t>הספר הלבן הראשון</a:t>
            </a:r>
            <a:r>
              <a:rPr lang="he-IL" sz="1400" dirty="0" smtClean="0"/>
              <a:t> הוא ספר לבן שפורסם בחודש יוני 1922 על ידי שר המושבות של בריטניה, וינסטון צ'רצ'יל, ותיאר את הכוונות המדיניות של בריטניה בנוגע לעתידה של ארץ ישראל תחת שלטון המנדט הבריטי.</a:t>
            </a:r>
          </a:p>
          <a:p>
            <a:r>
              <a:rPr lang="he-IL" sz="1400" dirty="0" smtClean="0"/>
              <a:t>שמו של הספר נגזר מכינויו באנגלית: "White paper" - כינוי למסמך המוצג בפני הפרלמנט, לשם אישור המדיניות המפורטת בו. את התואר "ראשון" קנה לו הספר הלבן מפאת היותו הראשון מבין שלושה מסמכים אשר פורסמו בנושא.</a:t>
            </a:r>
          </a:p>
          <a:p>
            <a:r>
              <a:rPr lang="he-IL" sz="1400" dirty="0" smtClean="0"/>
              <a:t>בספר הלבן הראשון מובאות שלוש נקודות עיקריות:</a:t>
            </a:r>
          </a:p>
          <a:p>
            <a:r>
              <a:rPr lang="he-IL" sz="1400" dirty="0" smtClean="0"/>
              <a:t>*   בריטניה ממשיכה לתמוך בעקרונות הצהרת בלפור בדבר הקמת "בית לאומי" ליהודים בתחומי ארץ ישראל. צ'רצ'יל מדגיש בספר כי לראייתה של בריטניה היהודים נשארו בעלי זכות על הארץ וישוכנו בה "בזכות ולא בחסד". כדי לפייס את הערבים החרדים מיישום הצהרת בלפור הוסיף צ'רצ'יל כי זכותם כתושבי הארץ לא תיפגע וכי בכוונתו לקצוב את השטח בו יוקם הבית הלאומי היהודי לתחומים מוגבלים בארץ ישראל ולא על כלל שטחה.</a:t>
            </a:r>
          </a:p>
          <a:p>
            <a:r>
              <a:rPr lang="he-IL" sz="1400" dirty="0" smtClean="0"/>
              <a:t>*   בעקבות טענות ערביות על פגיעה בפרנסתם כתוצאה מהמוני העולים היהודיים לארץ, </a:t>
            </a:r>
            <a:r>
              <a:rPr lang="he-IL" sz="1600" b="1" dirty="0" smtClean="0"/>
              <a:t>קבע צ'רצ'יל כי </a:t>
            </a:r>
            <a:r>
              <a:rPr lang="he-IL" sz="1600" b="1" dirty="0" smtClean="0">
                <a:solidFill>
                  <a:srgbClr val="FF0000"/>
                </a:solidFill>
                <a:effectLst>
                  <a:outerShdw blurRad="38100" dist="38100" dir="2700000" algn="tl">
                    <a:srgbClr val="000000">
                      <a:alpha val="43137"/>
                    </a:srgbClr>
                  </a:outerShdw>
                </a:effectLst>
              </a:rPr>
              <a:t>העלייה היהודית לארץ ישראל תוגבל למכסה אותה תהיה מסוגלת הארץ לקלוט מבחינה כלכלית, מבלי שהדבר יהפך לעול על כתפי תושבי הארץ הקיימים.</a:t>
            </a:r>
          </a:p>
          <a:p>
            <a:pPr>
              <a:buFont typeface="Arial" pitchFamily="34" charset="0"/>
              <a:buChar char="•"/>
            </a:pPr>
            <a:r>
              <a:rPr lang="he-IL" sz="1400" dirty="0" smtClean="0"/>
              <a:t>ארץ ישראל המזרחית - עבר הירדן המזרחי, תופרד מארץ ישראל המערבית ותשמש </a:t>
            </a:r>
          </a:p>
          <a:p>
            <a:r>
              <a:rPr lang="he-IL" sz="1400" dirty="0" smtClean="0"/>
              <a:t>עתודה קרקעית לבית הלאומי של העם היהודי, תוקם בשטחו ממלכה ערבית אשר מלכה יהיה </a:t>
            </a:r>
          </a:p>
          <a:p>
            <a:r>
              <a:rPr lang="he-IL" sz="1400" dirty="0" smtClean="0"/>
              <a:t>עבדאללה. למעשה מדובר כאן על נסיגה בריטית ראשונה מכתב מנדט חבר הלאומים – </a:t>
            </a:r>
          </a:p>
          <a:p>
            <a:r>
              <a:rPr lang="he-IL" sz="1400" dirty="0" smtClean="0"/>
              <a:t>הגושפנקא הבינלאומית לשלטונה של בריטניה בארץ ישראל. צעדו זה של צ'רצ'יל בא בעקבות </a:t>
            </a:r>
          </a:p>
          <a:p>
            <a:r>
              <a:rPr lang="he-IL" sz="1400" dirty="0" smtClean="0"/>
              <a:t>הבטחתו לחוסיין בן עלי מנהיג ערביי חצי האי ערב ומלך </a:t>
            </a:r>
            <a:r>
              <a:rPr lang="he-IL" sz="1400" dirty="0" err="1" smtClean="0"/>
              <a:t>החיג'אז</a:t>
            </a:r>
            <a:r>
              <a:rPr lang="he-IL" sz="1400" dirty="0" smtClean="0"/>
              <a:t> בדבר מתן טריטוריה עצמאית </a:t>
            </a:r>
          </a:p>
          <a:p>
            <a:r>
              <a:rPr lang="he-IL" sz="1400" dirty="0" smtClean="0"/>
              <a:t>לבנו עבדאללה. גורם נוסף אשר תרם להחלטה היה רצונו של צ'רצ'יל לעצור את רעיון הקמת </a:t>
            </a:r>
          </a:p>
          <a:p>
            <a:r>
              <a:rPr lang="he-IL" sz="1400" dirty="0" smtClean="0"/>
              <a:t>"סוריה הגדולה" בעבר הירדן המזרחי על ידי קביעת עובדות בשטח.</a:t>
            </a:r>
            <a:endParaRPr lang="he-IL" sz="1400" dirty="0"/>
          </a:p>
        </p:txBody>
      </p:sp>
      <p:pic>
        <p:nvPicPr>
          <p:cNvPr id="4" name="תמונה 3" descr="2 הספר הלבן 1922.jpg"/>
          <p:cNvPicPr>
            <a:picLocks noChangeAspect="1"/>
          </p:cNvPicPr>
          <p:nvPr/>
        </p:nvPicPr>
        <p:blipFill>
          <a:blip r:embed="rId4" cstate="print"/>
          <a:stretch>
            <a:fillRect/>
          </a:stretch>
        </p:blipFill>
        <p:spPr>
          <a:xfrm>
            <a:off x="107504" y="3307562"/>
            <a:ext cx="2177606" cy="3433806"/>
          </a:xfrm>
          <a:prstGeom prst="rect">
            <a:avLst/>
          </a:prstGeom>
        </p:spPr>
      </p:pic>
      <p:sp>
        <p:nvSpPr>
          <p:cNvPr id="5" name="TextBox 4"/>
          <p:cNvSpPr txBox="1"/>
          <p:nvPr/>
        </p:nvSpPr>
        <p:spPr>
          <a:xfrm>
            <a:off x="2267744" y="6093296"/>
            <a:ext cx="1440160" cy="307777"/>
          </a:xfrm>
          <a:prstGeom prst="rect">
            <a:avLst/>
          </a:prstGeom>
          <a:noFill/>
        </p:spPr>
        <p:txBody>
          <a:bodyPr wrap="square" rtlCol="1">
            <a:spAutoFit/>
          </a:bodyPr>
          <a:lstStyle/>
          <a:p>
            <a:r>
              <a:rPr lang="he-IL" sz="1400" dirty="0" smtClean="0"/>
              <a:t>הספר הלבן 1922 </a:t>
            </a:r>
            <a:endParaRPr lang="he-IL" sz="1400" dirty="0"/>
          </a:p>
        </p:txBody>
      </p:sp>
      <p:pic>
        <p:nvPicPr>
          <p:cNvPr id="6" name="תמונה 5" descr="גירוש - חרפה.gif"/>
          <p:cNvPicPr>
            <a:picLocks noChangeAspect="1"/>
          </p:cNvPicPr>
          <p:nvPr/>
        </p:nvPicPr>
        <p:blipFill>
          <a:blip r:embed="rId5" cstate="print"/>
          <a:stretch>
            <a:fillRect/>
          </a:stretch>
        </p:blipFill>
        <p:spPr>
          <a:xfrm>
            <a:off x="7308304" y="5157192"/>
            <a:ext cx="1107035" cy="112623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11    mpl2012.jpg"/>
          <p:cNvPicPr>
            <a:picLocks noChangeAspect="1"/>
          </p:cNvPicPr>
          <p:nvPr/>
        </p:nvPicPr>
        <p:blipFill>
          <a:blip r:embed="rId3" cstate="print"/>
          <a:stretch>
            <a:fillRect/>
          </a:stretch>
        </p:blipFill>
        <p:spPr>
          <a:xfrm>
            <a:off x="233485" y="476672"/>
            <a:ext cx="8629299" cy="5328592"/>
          </a:xfrm>
          <a:prstGeom prst="rect">
            <a:avLst/>
          </a:prstGeom>
        </p:spPr>
      </p:pic>
      <p:sp>
        <p:nvSpPr>
          <p:cNvPr id="7" name="TextBox 6"/>
          <p:cNvSpPr txBox="1"/>
          <p:nvPr/>
        </p:nvSpPr>
        <p:spPr>
          <a:xfrm>
            <a:off x="3131840" y="3284984"/>
            <a:ext cx="2088232" cy="276999"/>
          </a:xfrm>
          <a:prstGeom prst="rect">
            <a:avLst/>
          </a:prstGeom>
          <a:solidFill>
            <a:schemeClr val="bg1">
              <a:lumMod val="75000"/>
            </a:schemeClr>
          </a:solidFill>
        </p:spPr>
        <p:txBody>
          <a:bodyPr wrap="square" lIns="0" tIns="0" rIns="0" bIns="0" rtlCol="1">
            <a:spAutoFit/>
          </a:bodyPr>
          <a:lstStyle/>
          <a:p>
            <a:endParaRPr lang="he-IL" dirty="0"/>
          </a:p>
        </p:txBody>
      </p:sp>
      <p:pic>
        <p:nvPicPr>
          <p:cNvPr id="8" name="תמונה 7" descr="BRISSENDEN.gif"/>
          <p:cNvPicPr>
            <a:picLocks noChangeAspect="1"/>
          </p:cNvPicPr>
          <p:nvPr/>
        </p:nvPicPr>
        <p:blipFill>
          <a:blip r:embed="rId4" cstate="print"/>
          <a:stretch>
            <a:fillRect/>
          </a:stretch>
        </p:blipFill>
        <p:spPr>
          <a:xfrm>
            <a:off x="323528" y="4509120"/>
            <a:ext cx="1728192" cy="2177522"/>
          </a:xfrm>
          <a:prstGeom prst="rect">
            <a:avLst/>
          </a:prstGeom>
          <a:ln>
            <a:solidFill>
              <a:schemeClr val="tx1"/>
            </a:solidFill>
          </a:ln>
        </p:spPr>
      </p:pic>
      <p:sp>
        <p:nvSpPr>
          <p:cNvPr id="5" name="TextBox 4"/>
          <p:cNvSpPr txBox="1"/>
          <p:nvPr/>
        </p:nvSpPr>
        <p:spPr>
          <a:xfrm>
            <a:off x="4355976" y="6165304"/>
            <a:ext cx="2016224" cy="400110"/>
          </a:xfrm>
          <a:prstGeom prst="rect">
            <a:avLst/>
          </a:prstGeom>
          <a:noFill/>
        </p:spPr>
        <p:txBody>
          <a:bodyPr wrap="square" rtlCol="1">
            <a:spAutoFit/>
          </a:bodyPr>
          <a:lstStyle/>
          <a:p>
            <a:pPr algn="ctr"/>
            <a:r>
              <a:rPr lang="en-US" sz="2000" b="1" i="1" dirty="0" err="1" smtClean="0"/>
              <a:t>Hms</a:t>
            </a:r>
            <a:r>
              <a:rPr lang="en-US" sz="2000" b="1" i="1" dirty="0" smtClean="0"/>
              <a:t> </a:t>
            </a:r>
            <a:r>
              <a:rPr lang="en-US" sz="2000" b="1" i="1" dirty="0" err="1" smtClean="0"/>
              <a:t>Brissenden</a:t>
            </a:r>
            <a:r>
              <a:rPr lang="en-US" dirty="0" smtClean="0"/>
              <a:t> </a:t>
            </a:r>
            <a:endParaRPr lang="he-IL" dirty="0"/>
          </a:p>
        </p:txBody>
      </p:sp>
      <p:pic>
        <p:nvPicPr>
          <p:cNvPr id="6" name="תמונה 5" descr="rn_1.gif">
            <a:hlinkClick r:id="rId5" action="ppaction://hlinksldjump"/>
          </p:cNvPr>
          <p:cNvPicPr>
            <a:picLocks noChangeAspect="1"/>
          </p:cNvPicPr>
          <p:nvPr/>
        </p:nvPicPr>
        <p:blipFill>
          <a:blip r:embed="rId6" cstate="print"/>
          <a:stretch>
            <a:fillRect/>
          </a:stretch>
        </p:blipFill>
        <p:spPr>
          <a:xfrm>
            <a:off x="8316416" y="6381328"/>
            <a:ext cx="498351" cy="332234"/>
          </a:xfrm>
          <a:prstGeom prst="rect">
            <a:avLst/>
          </a:prstGeom>
        </p:spPr>
      </p:pic>
      <p:sp>
        <p:nvSpPr>
          <p:cNvPr id="9" name="TextBox 8"/>
          <p:cNvSpPr txBox="1"/>
          <p:nvPr/>
        </p:nvSpPr>
        <p:spPr>
          <a:xfrm>
            <a:off x="2123728" y="6021288"/>
            <a:ext cx="1224136" cy="461665"/>
          </a:xfrm>
          <a:prstGeom prst="rect">
            <a:avLst/>
          </a:prstGeom>
          <a:noFill/>
        </p:spPr>
        <p:txBody>
          <a:bodyPr wrap="square" rtlCol="1">
            <a:spAutoFit/>
          </a:bodyPr>
          <a:lstStyle/>
          <a:p>
            <a:pPr algn="ctr"/>
            <a:r>
              <a:rPr lang="he-IL" sz="1200" dirty="0" smtClean="0"/>
              <a:t>תג  </a:t>
            </a:r>
            <a:r>
              <a:rPr lang="en-US" sz="1200" dirty="0" smtClean="0"/>
              <a:t>badge</a:t>
            </a:r>
            <a:r>
              <a:rPr lang="he-IL" sz="1200" dirty="0" smtClean="0"/>
              <a:t> </a:t>
            </a:r>
          </a:p>
          <a:p>
            <a:pPr algn="ctr"/>
            <a:r>
              <a:rPr lang="en-US" sz="1200" b="1" i="1" dirty="0" err="1" smtClean="0"/>
              <a:t>Brissenden</a:t>
            </a:r>
            <a:endParaRPr lang="he-IL"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07504" y="116632"/>
            <a:ext cx="6696744" cy="2031325"/>
          </a:xfrm>
          <a:prstGeom prst="rect">
            <a:avLst/>
          </a:prstGeom>
          <a:noFill/>
        </p:spPr>
        <p:txBody>
          <a:bodyPr wrap="square" rtlCol="1">
            <a:spAutoFit/>
          </a:bodyPr>
          <a:lstStyle/>
          <a:p>
            <a:pPr algn="l" rtl="0"/>
            <a:r>
              <a:rPr lang="en-US" dirty="0" smtClean="0"/>
              <a:t>Armament: • 6 × QF 4 in Mark XVI guns on twin mounts Mk. XIX</a:t>
            </a:r>
            <a:br>
              <a:rPr lang="en-US" dirty="0" smtClean="0"/>
            </a:br>
            <a:r>
              <a:rPr lang="en-US" dirty="0" smtClean="0"/>
              <a:t>• 4 × QF 2 </a:t>
            </a:r>
            <a:r>
              <a:rPr lang="en-US" dirty="0" err="1" smtClean="0"/>
              <a:t>pdr</a:t>
            </a:r>
            <a:r>
              <a:rPr lang="en-US" dirty="0" smtClean="0"/>
              <a:t> Mk. VIII on quad mount MK.VII</a:t>
            </a:r>
            <a:br>
              <a:rPr lang="en-US" dirty="0" smtClean="0"/>
            </a:br>
            <a:r>
              <a:rPr lang="en-US" dirty="0" smtClean="0"/>
              <a:t>• 2 × 20 mm </a:t>
            </a:r>
            <a:r>
              <a:rPr lang="en-US" dirty="0" err="1" smtClean="0"/>
              <a:t>Oerlikons</a:t>
            </a:r>
            <a:r>
              <a:rPr lang="en-US" dirty="0" smtClean="0"/>
              <a:t> on single mounts P Mk. III</a:t>
            </a:r>
            <a:br>
              <a:rPr lang="en-US" dirty="0" smtClean="0"/>
            </a:br>
            <a:r>
              <a:rPr lang="en-US" dirty="0" smtClean="0"/>
              <a:t>• 4 × 0.5 in Vickers machine guns on twin mounts Mk. V, later replaced by 4 × 20 mm </a:t>
            </a:r>
            <a:r>
              <a:rPr lang="en-US" dirty="0" err="1" smtClean="0"/>
              <a:t>Oerlikons</a:t>
            </a:r>
            <a:r>
              <a:rPr lang="en-US" dirty="0" smtClean="0"/>
              <a:t> on twin mounts Mk. V</a:t>
            </a:r>
            <a:br>
              <a:rPr lang="en-US" dirty="0" smtClean="0"/>
            </a:br>
            <a:r>
              <a:rPr lang="en-US" dirty="0" smtClean="0"/>
              <a:t>• 3 × 21 in (533 mm) torpedo tubes </a:t>
            </a:r>
          </a:p>
          <a:p>
            <a:pPr algn="l"/>
            <a:r>
              <a:rPr lang="en-US" dirty="0" smtClean="0"/>
              <a:t>• 40 depth charges, 2 throwers, 1 </a:t>
            </a:r>
            <a:endParaRPr lang="he-IL" dirty="0"/>
          </a:p>
        </p:txBody>
      </p:sp>
      <p:pic>
        <p:nvPicPr>
          <p:cNvPr id="3" name="Picture 2" descr="HMCS Haida Hamilton Ontario june07 1.jpg"/>
          <p:cNvPicPr>
            <a:picLocks noChangeAspect="1" noChangeArrowheads="1"/>
          </p:cNvPicPr>
          <p:nvPr/>
        </p:nvPicPr>
        <p:blipFill>
          <a:blip r:embed="rId4" cstate="print"/>
          <a:srcRect/>
          <a:stretch>
            <a:fillRect/>
          </a:stretch>
        </p:blipFill>
        <p:spPr bwMode="auto">
          <a:xfrm>
            <a:off x="179512" y="2132856"/>
            <a:ext cx="2784308" cy="2088231"/>
          </a:xfrm>
          <a:prstGeom prst="rect">
            <a:avLst/>
          </a:prstGeom>
          <a:noFill/>
        </p:spPr>
      </p:pic>
      <p:sp>
        <p:nvSpPr>
          <p:cNvPr id="4" name="TextBox 3"/>
          <p:cNvSpPr txBox="1"/>
          <p:nvPr/>
        </p:nvSpPr>
        <p:spPr>
          <a:xfrm>
            <a:off x="251520" y="4221088"/>
            <a:ext cx="2520280" cy="338554"/>
          </a:xfrm>
          <a:prstGeom prst="rect">
            <a:avLst/>
          </a:prstGeom>
          <a:noFill/>
        </p:spPr>
        <p:txBody>
          <a:bodyPr wrap="square" rtlCol="1">
            <a:spAutoFit/>
          </a:bodyPr>
          <a:lstStyle/>
          <a:p>
            <a:pPr algn="l" rtl="0"/>
            <a:r>
              <a:rPr lang="en-US" sz="1600" dirty="0" smtClean="0"/>
              <a:t>QF 4 inch Mk XVI naval gun </a:t>
            </a:r>
            <a:endParaRPr lang="he-IL" sz="1600" dirty="0"/>
          </a:p>
        </p:txBody>
      </p:sp>
      <p:pic>
        <p:nvPicPr>
          <p:cNvPr id="5" name="Picture 4" descr="Pom pom on HMS Kelvin.JPG"/>
          <p:cNvPicPr>
            <a:picLocks noChangeAspect="1" noChangeArrowheads="1"/>
          </p:cNvPicPr>
          <p:nvPr/>
        </p:nvPicPr>
        <p:blipFill>
          <a:blip r:embed="rId5" cstate="print"/>
          <a:srcRect/>
          <a:stretch>
            <a:fillRect/>
          </a:stretch>
        </p:blipFill>
        <p:spPr bwMode="auto">
          <a:xfrm>
            <a:off x="3059832" y="2132856"/>
            <a:ext cx="2857500" cy="2085976"/>
          </a:xfrm>
          <a:prstGeom prst="rect">
            <a:avLst/>
          </a:prstGeom>
          <a:noFill/>
        </p:spPr>
      </p:pic>
      <p:sp>
        <p:nvSpPr>
          <p:cNvPr id="6" name="TextBox 5"/>
          <p:cNvSpPr txBox="1"/>
          <p:nvPr/>
        </p:nvSpPr>
        <p:spPr>
          <a:xfrm>
            <a:off x="3419872" y="4221088"/>
            <a:ext cx="2160240" cy="338554"/>
          </a:xfrm>
          <a:prstGeom prst="rect">
            <a:avLst/>
          </a:prstGeom>
          <a:noFill/>
        </p:spPr>
        <p:txBody>
          <a:bodyPr wrap="square" rtlCol="1">
            <a:spAutoFit/>
          </a:bodyPr>
          <a:lstStyle/>
          <a:p>
            <a:pPr algn="l" rtl="0"/>
            <a:r>
              <a:rPr lang="en-US" sz="1600" dirty="0" smtClean="0"/>
              <a:t>QF 2 pounder naval gun</a:t>
            </a:r>
            <a:endParaRPr lang="he-IL" sz="1600" dirty="0"/>
          </a:p>
        </p:txBody>
      </p:sp>
      <p:pic>
        <p:nvPicPr>
          <p:cNvPr id="7" name="Picture 6" descr="20mm gun.jpg"/>
          <p:cNvPicPr>
            <a:picLocks noChangeAspect="1" noChangeArrowheads="1"/>
          </p:cNvPicPr>
          <p:nvPr/>
        </p:nvPicPr>
        <p:blipFill>
          <a:blip r:embed="rId6" cstate="print"/>
          <a:srcRect/>
          <a:stretch>
            <a:fillRect/>
          </a:stretch>
        </p:blipFill>
        <p:spPr bwMode="auto">
          <a:xfrm>
            <a:off x="6012159" y="2132856"/>
            <a:ext cx="3071385" cy="2068067"/>
          </a:xfrm>
          <a:prstGeom prst="rect">
            <a:avLst/>
          </a:prstGeom>
          <a:noFill/>
        </p:spPr>
      </p:pic>
      <p:sp>
        <p:nvSpPr>
          <p:cNvPr id="8" name="TextBox 7"/>
          <p:cNvSpPr txBox="1"/>
          <p:nvPr/>
        </p:nvSpPr>
        <p:spPr>
          <a:xfrm>
            <a:off x="6372200" y="4221088"/>
            <a:ext cx="2448272" cy="338554"/>
          </a:xfrm>
          <a:prstGeom prst="rect">
            <a:avLst/>
          </a:prstGeom>
          <a:noFill/>
        </p:spPr>
        <p:txBody>
          <a:bodyPr wrap="square" rtlCol="1">
            <a:spAutoFit/>
          </a:bodyPr>
          <a:lstStyle/>
          <a:p>
            <a:r>
              <a:rPr lang="en-US" sz="1600" dirty="0" err="1" smtClean="0"/>
              <a:t>Oerlikon</a:t>
            </a:r>
            <a:r>
              <a:rPr lang="en-US" sz="1600" dirty="0" smtClean="0"/>
              <a:t> 20 mm cannon</a:t>
            </a:r>
            <a:endParaRPr lang="he-IL" sz="1600" dirty="0"/>
          </a:p>
        </p:txBody>
      </p:sp>
      <p:sp>
        <p:nvSpPr>
          <p:cNvPr id="9" name="TextBox 8"/>
          <p:cNvSpPr txBox="1"/>
          <p:nvPr/>
        </p:nvSpPr>
        <p:spPr>
          <a:xfrm>
            <a:off x="6588224" y="260648"/>
            <a:ext cx="2376264" cy="707886"/>
          </a:xfrm>
          <a:prstGeom prst="rect">
            <a:avLst/>
          </a:prstGeom>
          <a:noFill/>
        </p:spPr>
        <p:txBody>
          <a:bodyPr wrap="square" rtlCol="1">
            <a:spAutoFit/>
          </a:bodyPr>
          <a:lstStyle/>
          <a:p>
            <a:pPr algn="ctr"/>
            <a:r>
              <a:rPr lang="he-IL" sz="2000" b="1" i="1" dirty="0" smtClean="0"/>
              <a:t>חימוש</a:t>
            </a:r>
          </a:p>
          <a:p>
            <a:pPr algn="ctr"/>
            <a:r>
              <a:rPr lang="he-IL" sz="2000" b="1" i="1" dirty="0" smtClean="0"/>
              <a:t> </a:t>
            </a:r>
            <a:r>
              <a:rPr lang="en-US" sz="2000" b="1" i="1" dirty="0" err="1" smtClean="0"/>
              <a:t>Hms</a:t>
            </a:r>
            <a:r>
              <a:rPr lang="en-US" sz="2000" b="1" i="1" dirty="0" smtClean="0"/>
              <a:t> </a:t>
            </a:r>
            <a:r>
              <a:rPr lang="en-US" sz="2000" b="1" i="1" dirty="0" err="1" smtClean="0"/>
              <a:t>Brissenden</a:t>
            </a:r>
            <a:endParaRPr lang="he-IL" dirty="0"/>
          </a:p>
        </p:txBody>
      </p:sp>
      <p:pic>
        <p:nvPicPr>
          <p:cNvPr id="121858" name="Picture 2" descr="MWP Vickers HMG.JPG"/>
          <p:cNvPicPr>
            <a:picLocks noChangeAspect="1" noChangeArrowheads="1"/>
          </p:cNvPicPr>
          <p:nvPr/>
        </p:nvPicPr>
        <p:blipFill>
          <a:blip r:embed="rId7" cstate="print"/>
          <a:srcRect/>
          <a:stretch>
            <a:fillRect/>
          </a:stretch>
        </p:blipFill>
        <p:spPr bwMode="auto">
          <a:xfrm>
            <a:off x="3347864" y="4725144"/>
            <a:ext cx="2137420" cy="1603065"/>
          </a:xfrm>
          <a:prstGeom prst="rect">
            <a:avLst/>
          </a:prstGeom>
          <a:noFill/>
        </p:spPr>
      </p:pic>
      <p:sp>
        <p:nvSpPr>
          <p:cNvPr id="11" name="TextBox 10"/>
          <p:cNvSpPr txBox="1"/>
          <p:nvPr/>
        </p:nvSpPr>
        <p:spPr>
          <a:xfrm>
            <a:off x="3275856" y="6309320"/>
            <a:ext cx="2232248" cy="338554"/>
          </a:xfrm>
          <a:prstGeom prst="rect">
            <a:avLst/>
          </a:prstGeom>
          <a:noFill/>
        </p:spPr>
        <p:txBody>
          <a:bodyPr wrap="square" rtlCol="1">
            <a:spAutoFit/>
          </a:bodyPr>
          <a:lstStyle/>
          <a:p>
            <a:pPr algn="l" rtl="0"/>
            <a:r>
              <a:rPr lang="en-US" sz="1600" dirty="0" smtClean="0"/>
              <a:t>Vickers .50 machine gun</a:t>
            </a:r>
            <a:endParaRPr lang="he-IL" sz="1600" dirty="0"/>
          </a:p>
        </p:txBody>
      </p:sp>
      <p:pic>
        <p:nvPicPr>
          <p:cNvPr id="121860" name="Picture 4" descr="http://upload.wikimedia.org/wikipedia/commons/thumb/9/90/MU90.jpg/220px-MU90.jpg"/>
          <p:cNvPicPr>
            <a:picLocks noChangeAspect="1" noChangeArrowheads="1"/>
          </p:cNvPicPr>
          <p:nvPr/>
        </p:nvPicPr>
        <p:blipFill>
          <a:blip r:embed="rId8" cstate="print"/>
          <a:srcRect/>
          <a:stretch>
            <a:fillRect/>
          </a:stretch>
        </p:blipFill>
        <p:spPr bwMode="auto">
          <a:xfrm>
            <a:off x="323528" y="4725144"/>
            <a:ext cx="2232248" cy="1674187"/>
          </a:xfrm>
          <a:prstGeom prst="rect">
            <a:avLst/>
          </a:prstGeom>
          <a:noFill/>
        </p:spPr>
      </p:pic>
      <p:sp>
        <p:nvSpPr>
          <p:cNvPr id="14" name="TextBox 13"/>
          <p:cNvSpPr txBox="1"/>
          <p:nvPr/>
        </p:nvSpPr>
        <p:spPr>
          <a:xfrm>
            <a:off x="611560" y="6381328"/>
            <a:ext cx="1584176" cy="338554"/>
          </a:xfrm>
          <a:prstGeom prst="rect">
            <a:avLst/>
          </a:prstGeom>
          <a:noFill/>
        </p:spPr>
        <p:txBody>
          <a:bodyPr wrap="square" rtlCol="1">
            <a:spAutoFit/>
          </a:bodyPr>
          <a:lstStyle/>
          <a:p>
            <a:pPr algn="l" rtl="0"/>
            <a:r>
              <a:rPr lang="en-US" sz="1600" dirty="0" smtClean="0"/>
              <a:t>torpedo tubes</a:t>
            </a:r>
            <a:endParaRPr lang="he-IL"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4" name="תמונה 3" descr="דגל הצי הבריטי 1900 - 1919.jpg">
            <a:hlinkClick r:id="rId4" action="ppaction://hlinksldjump"/>
          </p:cNvPr>
          <p:cNvPicPr>
            <a:picLocks noChangeAspect="1"/>
          </p:cNvPicPr>
          <p:nvPr/>
        </p:nvPicPr>
        <p:blipFill>
          <a:blip r:embed="rId5" cstate="print"/>
          <a:stretch>
            <a:fillRect/>
          </a:stretch>
        </p:blipFill>
        <p:spPr>
          <a:xfrm>
            <a:off x="7452320" y="584684"/>
            <a:ext cx="1463427" cy="731714"/>
          </a:xfrm>
          <a:prstGeom prst="rect">
            <a:avLst/>
          </a:prstGeom>
          <a:ln>
            <a:solidFill>
              <a:srgbClr val="FF0000"/>
            </a:solidFill>
          </a:ln>
        </p:spPr>
      </p:pic>
      <p:sp>
        <p:nvSpPr>
          <p:cNvPr id="5" name="TextBox 4"/>
          <p:cNvSpPr txBox="1"/>
          <p:nvPr/>
        </p:nvSpPr>
        <p:spPr>
          <a:xfrm>
            <a:off x="8388424" y="980728"/>
            <a:ext cx="360040" cy="369332"/>
          </a:xfrm>
          <a:prstGeom prst="rect">
            <a:avLst/>
          </a:prstGeom>
          <a:noFill/>
        </p:spPr>
        <p:txBody>
          <a:bodyPr wrap="square" rtlCol="1">
            <a:spAutoFit/>
          </a:bodyPr>
          <a:lstStyle/>
          <a:p>
            <a:r>
              <a:rPr lang="en-US" dirty="0" smtClean="0"/>
              <a:t>3</a:t>
            </a:r>
            <a:endParaRPr lang="he-IL" dirty="0"/>
          </a:p>
        </p:txBody>
      </p:sp>
      <p:sp>
        <p:nvSpPr>
          <p:cNvPr id="6" name="TextBox 5"/>
          <p:cNvSpPr txBox="1"/>
          <p:nvPr/>
        </p:nvSpPr>
        <p:spPr>
          <a:xfrm>
            <a:off x="5148064" y="476672"/>
            <a:ext cx="1944216" cy="400110"/>
          </a:xfrm>
          <a:prstGeom prst="rect">
            <a:avLst/>
          </a:prstGeom>
          <a:noFill/>
        </p:spPr>
        <p:txBody>
          <a:bodyPr wrap="square" rtlCol="1">
            <a:spAutoFit/>
          </a:bodyPr>
          <a:lstStyle/>
          <a:p>
            <a:r>
              <a:rPr lang="en-US" sz="2000" b="1" i="1" dirty="0" err="1" smtClean="0"/>
              <a:t>Hms</a:t>
            </a:r>
            <a:r>
              <a:rPr lang="en-US" sz="2000" b="1" i="1" dirty="0" smtClean="0"/>
              <a:t> Chaplet</a:t>
            </a:r>
            <a:r>
              <a:rPr lang="en-US" dirty="0" smtClean="0"/>
              <a:t> </a:t>
            </a:r>
            <a:endParaRPr lang="he-IL" dirty="0"/>
          </a:p>
        </p:txBody>
      </p:sp>
      <p:sp>
        <p:nvSpPr>
          <p:cNvPr id="7" name="TextBox 6"/>
          <p:cNvSpPr txBox="1"/>
          <p:nvPr/>
        </p:nvSpPr>
        <p:spPr>
          <a:xfrm>
            <a:off x="0" y="1412776"/>
            <a:ext cx="8892480" cy="2308324"/>
          </a:xfrm>
          <a:prstGeom prst="rect">
            <a:avLst/>
          </a:prstGeom>
          <a:noFill/>
        </p:spPr>
        <p:txBody>
          <a:bodyPr wrap="square" rtlCol="1">
            <a:spAutoFit/>
          </a:bodyPr>
          <a:lstStyle/>
          <a:p>
            <a:r>
              <a:rPr lang="he-IL" dirty="0" smtClean="0"/>
              <a:t>סוג: משחתת  </a:t>
            </a:r>
            <a:r>
              <a:rPr lang="en-US" dirty="0" smtClean="0"/>
              <a:t>Destroyer</a:t>
            </a:r>
            <a:r>
              <a:rPr lang="he-IL" dirty="0" smtClean="0"/>
              <a:t> </a:t>
            </a:r>
          </a:p>
          <a:p>
            <a:r>
              <a:rPr lang="he-IL" dirty="0" smtClean="0"/>
              <a:t>דגם: </a:t>
            </a:r>
            <a:r>
              <a:rPr lang="en-US" dirty="0" smtClean="0"/>
              <a:t>CH</a:t>
            </a:r>
          </a:p>
          <a:p>
            <a:r>
              <a:rPr lang="he-IL" dirty="0" smtClean="0"/>
              <a:t>דגל/ נס ( </a:t>
            </a:r>
            <a:r>
              <a:rPr lang="en-US" dirty="0" smtClean="0"/>
              <a:t>Pennant</a:t>
            </a:r>
            <a:r>
              <a:rPr lang="he-IL" dirty="0" smtClean="0"/>
              <a:t> ): </a:t>
            </a:r>
            <a:r>
              <a:rPr lang="en-US" dirty="0" smtClean="0"/>
              <a:t>R 52</a:t>
            </a:r>
            <a:r>
              <a:rPr lang="he-IL" dirty="0" smtClean="0"/>
              <a:t>  </a:t>
            </a:r>
          </a:p>
          <a:p>
            <a:r>
              <a:rPr lang="he-IL" dirty="0" smtClean="0"/>
              <a:t>ההזמנה לבנות אותה התבצעה ב- 24 יולי 1942. </a:t>
            </a:r>
          </a:p>
          <a:p>
            <a:r>
              <a:rPr lang="he-IL" dirty="0" smtClean="0"/>
              <a:t>מספנות: </a:t>
            </a:r>
            <a:r>
              <a:rPr lang="en-US" dirty="0" err="1" smtClean="0"/>
              <a:t>hornycroft</a:t>
            </a:r>
            <a:r>
              <a:rPr lang="en-US" dirty="0" smtClean="0"/>
              <a:t> (Southampton, U.K.)</a:t>
            </a:r>
            <a:r>
              <a:rPr lang="he-IL" dirty="0" smtClean="0"/>
              <a:t> </a:t>
            </a:r>
          </a:p>
          <a:p>
            <a:r>
              <a:rPr lang="he-IL" dirty="0" smtClean="0"/>
              <a:t>השידרה הונחה</a:t>
            </a:r>
            <a:r>
              <a:rPr lang="he-IL" sz="1400" dirty="0" smtClean="0"/>
              <a:t>: </a:t>
            </a:r>
            <a:r>
              <a:rPr lang="he-IL" dirty="0" smtClean="0"/>
              <a:t>29 אפריל 1943. </a:t>
            </a:r>
          </a:p>
          <a:p>
            <a:r>
              <a:rPr lang="he-IL" dirty="0" smtClean="0"/>
              <a:t>הושקה: 18 יולי 1944.  </a:t>
            </a:r>
          </a:p>
          <a:p>
            <a:r>
              <a:rPr lang="he-IL" dirty="0" smtClean="0"/>
              <a:t>הבנייה הושלמה: 24 אוגוסט 1945.   </a:t>
            </a:r>
            <a:endParaRPr lang="he-IL" dirty="0"/>
          </a:p>
        </p:txBody>
      </p:sp>
      <p:sp>
        <p:nvSpPr>
          <p:cNvPr id="8" name="TextBox 7"/>
          <p:cNvSpPr txBox="1"/>
          <p:nvPr/>
        </p:nvSpPr>
        <p:spPr>
          <a:xfrm>
            <a:off x="3419872" y="620688"/>
            <a:ext cx="1368152" cy="307777"/>
          </a:xfrm>
          <a:prstGeom prst="rect">
            <a:avLst/>
          </a:prstGeom>
          <a:noFill/>
        </p:spPr>
        <p:txBody>
          <a:bodyPr wrap="square" rtlCol="1">
            <a:spAutoFit/>
          </a:bodyPr>
          <a:lstStyle/>
          <a:p>
            <a:r>
              <a:rPr lang="he-IL" sz="1400" dirty="0" smtClean="0"/>
              <a:t>( לויה, תפילה ) </a:t>
            </a:r>
            <a:endParaRPr lang="he-IL" sz="1400" dirty="0"/>
          </a:p>
        </p:txBody>
      </p:sp>
      <p:sp>
        <p:nvSpPr>
          <p:cNvPr id="10" name="TextBox 9"/>
          <p:cNvSpPr txBox="1"/>
          <p:nvPr/>
        </p:nvSpPr>
        <p:spPr>
          <a:xfrm>
            <a:off x="5652120" y="836712"/>
            <a:ext cx="1224136" cy="369332"/>
          </a:xfrm>
          <a:prstGeom prst="rect">
            <a:avLst/>
          </a:prstGeom>
          <a:noFill/>
        </p:spPr>
        <p:txBody>
          <a:bodyPr wrap="square" rtlCol="1">
            <a:spAutoFit/>
          </a:bodyPr>
          <a:lstStyle/>
          <a:p>
            <a:r>
              <a:rPr lang="en-GB" dirty="0" smtClean="0"/>
              <a:t>Destroyer</a:t>
            </a:r>
            <a:endParaRPr lang="he-IL" dirty="0"/>
          </a:p>
        </p:txBody>
      </p:sp>
      <p:pic>
        <p:nvPicPr>
          <p:cNvPr id="9" name="תמונה 8" descr="rn_1.gif">
            <a:hlinkClick r:id="rId4" action="ppaction://hlinksldjump"/>
          </p:cNvPr>
          <p:cNvPicPr>
            <a:picLocks noChangeAspect="1"/>
          </p:cNvPicPr>
          <p:nvPr/>
        </p:nvPicPr>
        <p:blipFill>
          <a:blip r:embed="rId6" cstate="print"/>
          <a:stretch>
            <a:fillRect/>
          </a:stretch>
        </p:blipFill>
        <p:spPr>
          <a:xfrm>
            <a:off x="8100392" y="6237312"/>
            <a:ext cx="714375" cy="4762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372200" y="2564904"/>
            <a:ext cx="2232248" cy="892552"/>
          </a:xfrm>
          <a:prstGeom prst="rect">
            <a:avLst/>
          </a:prstGeom>
          <a:noFill/>
          <a:ln w="44450">
            <a:solidFill>
              <a:srgbClr val="FF0000"/>
            </a:solidFill>
          </a:ln>
        </p:spPr>
        <p:txBody>
          <a:bodyPr wrap="square" rtlCol="1">
            <a:spAutoFit/>
          </a:bodyPr>
          <a:lstStyle/>
          <a:p>
            <a:pPr algn="ctr"/>
            <a:r>
              <a:rPr lang="en-US" sz="2400" dirty="0" smtClean="0"/>
              <a:t>Destroyer</a:t>
            </a:r>
          </a:p>
          <a:p>
            <a:pPr algn="ctr"/>
            <a:r>
              <a:rPr lang="en-US" sz="2800" b="1" i="1" dirty="0" err="1" smtClean="0"/>
              <a:t>Hms</a:t>
            </a:r>
            <a:r>
              <a:rPr lang="en-US" sz="2800" b="1" i="1" dirty="0" smtClean="0"/>
              <a:t> Chaplet</a:t>
            </a:r>
            <a:r>
              <a:rPr lang="en-US" sz="2800" dirty="0" smtClean="0"/>
              <a:t> </a:t>
            </a:r>
            <a:endParaRPr lang="he-IL" sz="2800" dirty="0"/>
          </a:p>
        </p:txBody>
      </p:sp>
      <p:sp>
        <p:nvSpPr>
          <p:cNvPr id="5" name="TextBox 4"/>
          <p:cNvSpPr txBox="1"/>
          <p:nvPr/>
        </p:nvSpPr>
        <p:spPr>
          <a:xfrm>
            <a:off x="179512" y="4653136"/>
            <a:ext cx="4176464" cy="369332"/>
          </a:xfrm>
          <a:prstGeom prst="rect">
            <a:avLst/>
          </a:prstGeom>
          <a:noFill/>
        </p:spPr>
        <p:txBody>
          <a:bodyPr wrap="square" rtlCol="1">
            <a:spAutoFit/>
          </a:bodyPr>
          <a:lstStyle/>
          <a:p>
            <a:r>
              <a:rPr lang="he-IL" dirty="0" smtClean="0"/>
              <a:t>עזרה ביירוט  </a:t>
            </a:r>
            <a:r>
              <a:rPr lang="he-IL" b="1" dirty="0" smtClean="0">
                <a:latin typeface="Guttman Mantova-Decor" pitchFamily="2" charset="-79"/>
                <a:cs typeface="Guttman Mantova-Decor" pitchFamily="2" charset="-79"/>
              </a:rPr>
              <a:t>'ירושלים הנצורה' </a:t>
            </a:r>
            <a:r>
              <a:rPr lang="he-IL" dirty="0" smtClean="0"/>
              <a:t>12.2.1948 </a:t>
            </a:r>
            <a:endParaRPr lang="he-IL" dirty="0"/>
          </a:p>
        </p:txBody>
      </p:sp>
      <p:sp>
        <p:nvSpPr>
          <p:cNvPr id="6" name="TextBox 5"/>
          <p:cNvSpPr txBox="1"/>
          <p:nvPr/>
        </p:nvSpPr>
        <p:spPr>
          <a:xfrm>
            <a:off x="107504" y="3140968"/>
            <a:ext cx="3456384" cy="369332"/>
          </a:xfrm>
          <a:prstGeom prst="rect">
            <a:avLst/>
          </a:prstGeom>
          <a:noFill/>
        </p:spPr>
        <p:txBody>
          <a:bodyPr wrap="square" rtlCol="1">
            <a:spAutoFit/>
          </a:bodyPr>
          <a:lstStyle/>
          <a:p>
            <a:r>
              <a:rPr lang="he-IL" dirty="0" smtClean="0"/>
              <a:t>יירטה את  </a:t>
            </a:r>
            <a:r>
              <a:rPr lang="he-IL" b="1" dirty="0" smtClean="0">
                <a:latin typeface="Guttman Mantova-Decor" pitchFamily="2" charset="-79"/>
                <a:cs typeface="Guttman Mantova-Decor" pitchFamily="2" charset="-79"/>
              </a:rPr>
              <a:t>'גאולה'</a:t>
            </a:r>
            <a:r>
              <a:rPr lang="he-IL" dirty="0" smtClean="0"/>
              <a:t>  2.10.1947</a:t>
            </a:r>
            <a:endParaRPr lang="he-IL" dirty="0"/>
          </a:p>
        </p:txBody>
      </p:sp>
      <p:sp>
        <p:nvSpPr>
          <p:cNvPr id="8" name="TextBox 7"/>
          <p:cNvSpPr txBox="1"/>
          <p:nvPr/>
        </p:nvSpPr>
        <p:spPr>
          <a:xfrm>
            <a:off x="107504" y="1772816"/>
            <a:ext cx="4176464" cy="369332"/>
          </a:xfrm>
          <a:prstGeom prst="rect">
            <a:avLst/>
          </a:prstGeom>
          <a:noFill/>
        </p:spPr>
        <p:txBody>
          <a:bodyPr wrap="square" rtlCol="1">
            <a:spAutoFit/>
          </a:bodyPr>
          <a:lstStyle/>
          <a:p>
            <a:r>
              <a:rPr lang="he-IL" dirty="0" smtClean="0"/>
              <a:t>עזרה ביירוט  </a:t>
            </a:r>
            <a:r>
              <a:rPr lang="he-IL" b="1" dirty="0" smtClean="0">
                <a:latin typeface="Guttman Mantova-Decor" pitchFamily="2" charset="-79"/>
                <a:cs typeface="Guttman Mantova-Decor" pitchFamily="2" charset="-79"/>
              </a:rPr>
              <a:t>'ברכה </a:t>
            </a:r>
            <a:r>
              <a:rPr lang="he-IL" b="1" dirty="0" err="1" smtClean="0">
                <a:latin typeface="Guttman Mantova-Decor" pitchFamily="2" charset="-79"/>
                <a:cs typeface="Guttman Mantova-Decor" pitchFamily="2" charset="-79"/>
              </a:rPr>
              <a:t>פולד</a:t>
            </a:r>
            <a:r>
              <a:rPr lang="he-IL" b="1" dirty="0" smtClean="0">
                <a:latin typeface="Guttman Mantova-Decor" pitchFamily="2" charset="-79"/>
                <a:cs typeface="Guttman Mantova-Decor" pitchFamily="2" charset="-79"/>
              </a:rPr>
              <a:t>'  </a:t>
            </a:r>
            <a:r>
              <a:rPr lang="he-IL" dirty="0" smtClean="0"/>
              <a:t>22.10.1946</a:t>
            </a:r>
            <a:endParaRPr lang="he-IL" dirty="0"/>
          </a:p>
        </p:txBody>
      </p:sp>
      <p:pic>
        <p:nvPicPr>
          <p:cNvPr id="12" name="תמונה 11" descr="Destroyer שמאלה.jpg"/>
          <p:cNvPicPr>
            <a:picLocks noChangeAspect="1"/>
          </p:cNvPicPr>
          <p:nvPr/>
        </p:nvPicPr>
        <p:blipFill>
          <a:blip r:embed="rId4" cstate="print"/>
          <a:stretch>
            <a:fillRect/>
          </a:stretch>
        </p:blipFill>
        <p:spPr>
          <a:xfrm>
            <a:off x="5364088" y="2013802"/>
            <a:ext cx="1292374" cy="435101"/>
          </a:xfrm>
          <a:prstGeom prst="rect">
            <a:avLst/>
          </a:prstGeom>
          <a:scene3d>
            <a:camera prst="orthographicFront">
              <a:rot lat="0" lon="0" rev="20699999"/>
            </a:camera>
            <a:lightRig rig="threePt" dir="t"/>
          </a:scene3d>
        </p:spPr>
      </p:pic>
      <p:pic>
        <p:nvPicPr>
          <p:cNvPr id="13" name="תמונה 12" descr="Destroyer שמאלה.jpg"/>
          <p:cNvPicPr>
            <a:picLocks noChangeAspect="1"/>
          </p:cNvPicPr>
          <p:nvPr/>
        </p:nvPicPr>
        <p:blipFill>
          <a:blip r:embed="rId4" cstate="print"/>
          <a:stretch>
            <a:fillRect/>
          </a:stretch>
        </p:blipFill>
        <p:spPr>
          <a:xfrm>
            <a:off x="5220072" y="3573016"/>
            <a:ext cx="1185410" cy="337567"/>
          </a:xfrm>
          <a:prstGeom prst="rect">
            <a:avLst/>
          </a:prstGeom>
          <a:scene3d>
            <a:camera prst="orthographicFront">
              <a:rot lat="0" lon="0" rev="1200000"/>
            </a:camera>
            <a:lightRig rig="threePt" dir="t"/>
          </a:scene3d>
        </p:spPr>
      </p:pic>
      <p:pic>
        <p:nvPicPr>
          <p:cNvPr id="14" name="תמונה 13" descr="Destroyer שמאלה.jpg"/>
          <p:cNvPicPr>
            <a:picLocks noChangeAspect="1"/>
          </p:cNvPicPr>
          <p:nvPr/>
        </p:nvPicPr>
        <p:blipFill>
          <a:blip r:embed="rId4" cstate="print"/>
          <a:stretch>
            <a:fillRect/>
          </a:stretch>
        </p:blipFill>
        <p:spPr>
          <a:xfrm>
            <a:off x="5076056" y="2924944"/>
            <a:ext cx="1185410" cy="337567"/>
          </a:xfrm>
          <a:prstGeom prst="rect">
            <a:avLst/>
          </a:prstGeom>
        </p:spPr>
      </p:pic>
      <p:pic>
        <p:nvPicPr>
          <p:cNvPr id="10" name="תמונה 9" descr="uline.gif"/>
          <p:cNvPicPr>
            <a:picLocks noChangeAspect="1"/>
          </p:cNvPicPr>
          <p:nvPr/>
        </p:nvPicPr>
        <p:blipFill>
          <a:blip r:embed="rId5" cstate="print"/>
          <a:stretch>
            <a:fillRect/>
          </a:stretch>
        </p:blipFill>
        <p:spPr>
          <a:xfrm>
            <a:off x="1691680" y="6165304"/>
            <a:ext cx="5772150" cy="238125"/>
          </a:xfrm>
          <a:prstGeom prst="rect">
            <a:avLst/>
          </a:prstGeom>
        </p:spPr>
      </p:pic>
      <p:pic>
        <p:nvPicPr>
          <p:cNvPr id="11" name="תמונה 10" descr="rn_1.gif">
            <a:hlinkClick r:id="rId6" action="ppaction://hlinksldjump"/>
          </p:cNvPr>
          <p:cNvPicPr>
            <a:picLocks noChangeAspect="1"/>
          </p:cNvPicPr>
          <p:nvPr/>
        </p:nvPicPr>
        <p:blipFill>
          <a:blip r:embed="rId7" cstate="print"/>
          <a:stretch>
            <a:fillRect/>
          </a:stretch>
        </p:blipFill>
        <p:spPr>
          <a:xfrm>
            <a:off x="8100392" y="6237312"/>
            <a:ext cx="714375" cy="47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0" presetClass="path" presetSubtype="0" accel="50000" decel="50000" fill="hold" nodeType="afterEffect">
                                  <p:stCondLst>
                                    <p:cond delay="0"/>
                                  </p:stCondLst>
                                  <p:childTnLst>
                                    <p:animMotion origin="layout" path="M -1.66667E-6 -2.96296E-6 C -0.04149 -0.01736 -0.08246 -0.03472 -0.10035 -0.04213 C -0.11788 -0.0493 -0.11267 -0.04699 -0.10694 -0.04467 " pathEditMode="relative" rAng="0" ptsTypes="aaA">
                                      <p:cBhvr>
                                        <p:cTn id="9" dur="2000" fill="hold"/>
                                        <p:tgtEl>
                                          <p:spTgt spid="12"/>
                                        </p:tgtEl>
                                        <p:attrNameLst>
                                          <p:attrName>ppt_x</p:attrName>
                                          <p:attrName>ppt_y</p:attrName>
                                        </p:attrNameLst>
                                      </p:cBhvr>
                                      <p:rCtr x="-5900" y="-2500"/>
                                    </p:animMotion>
                                  </p:childTnLst>
                                </p:cTn>
                              </p:par>
                            </p:childTnLst>
                          </p:cTn>
                        </p:par>
                        <p:par>
                          <p:cTn id="10" fill="hold">
                            <p:stCondLst>
                              <p:cond delay="25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5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3000"/>
                            </p:stCondLst>
                            <p:childTnLst>
                              <p:par>
                                <p:cTn id="17" presetID="0" presetClass="path" presetSubtype="0" accel="50000" decel="50000" fill="hold" nodeType="afterEffect">
                                  <p:stCondLst>
                                    <p:cond delay="500"/>
                                  </p:stCondLst>
                                  <p:childTnLst>
                                    <p:animMotion origin="layout" path="M 4.72222E-6 4.07407E-6 C 4.72222E-6 0.00023 -0.07188 0.01388 -0.14358 0.02801 " pathEditMode="relative" rAng="0" ptsTypes="aA">
                                      <p:cBhvr>
                                        <p:cTn id="18" dur="2000" fill="hold"/>
                                        <p:tgtEl>
                                          <p:spTgt spid="14"/>
                                        </p:tgtEl>
                                        <p:attrNameLst>
                                          <p:attrName>ppt_x</p:attrName>
                                          <p:attrName>ppt_y</p:attrName>
                                        </p:attrNameLst>
                                      </p:cBhvr>
                                      <p:rCtr x="-7200" y="1400"/>
                                    </p:animMotion>
                                  </p:childTnLst>
                                </p:cTn>
                              </p:par>
                            </p:childTnLst>
                          </p:cTn>
                        </p:par>
                        <p:par>
                          <p:cTn id="19" fill="hold">
                            <p:stCondLst>
                              <p:cond delay="5500"/>
                            </p:stCondLst>
                            <p:childTnLst>
                              <p:par>
                                <p:cTn id="20" presetID="1" presetClass="entr" presetSubtype="0" fill="hold" grpId="0" nodeType="afterEffect">
                                  <p:stCondLst>
                                    <p:cond delay="50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50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6500"/>
                            </p:stCondLst>
                            <p:childTnLst>
                              <p:par>
                                <p:cTn id="26" presetID="0" presetClass="path" presetSubtype="0" accel="50000" decel="50000" fill="hold" nodeType="afterEffect">
                                  <p:stCondLst>
                                    <p:cond delay="0"/>
                                  </p:stCondLst>
                                  <p:childTnLst>
                                    <p:animMotion origin="layout" path="M -2.77778E-7 -1.85185E-6 C -2.77778E-7 0.00023 -0.05625 0.05023 -0.11198 0.10139 " pathEditMode="relative" rAng="0" ptsTypes="aA">
                                      <p:cBhvr>
                                        <p:cTn id="27" dur="2000" fill="hold"/>
                                        <p:tgtEl>
                                          <p:spTgt spid="13"/>
                                        </p:tgtEl>
                                        <p:attrNameLst>
                                          <p:attrName>ppt_x</p:attrName>
                                          <p:attrName>ppt_y</p:attrName>
                                        </p:attrNameLst>
                                      </p:cBhvr>
                                      <p:rCtr x="-5600" y="5100"/>
                                    </p:animMotion>
                                  </p:childTnLst>
                                </p:cTn>
                              </p:par>
                            </p:childTnLst>
                          </p:cTn>
                        </p:par>
                        <p:par>
                          <p:cTn id="28" fill="hold">
                            <p:stCondLst>
                              <p:cond delay="8500"/>
                            </p:stCondLst>
                            <p:childTnLst>
                              <p:par>
                                <p:cTn id="29" presetID="1"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par>
                          <p:cTn id="31" fill="hold">
                            <p:stCondLst>
                              <p:cond delay="8500"/>
                            </p:stCondLst>
                            <p:childTnLst>
                              <p:par>
                                <p:cTn id="32" presetID="1" presetClass="entr" presetSubtype="0" fill="hold" nodeType="afterEffect">
                                  <p:stCondLst>
                                    <p:cond delay="50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dd_hms_chaplet_r52.jpg"/>
          <p:cNvPicPr>
            <a:picLocks noChangeAspect="1"/>
          </p:cNvPicPr>
          <p:nvPr/>
        </p:nvPicPr>
        <p:blipFill>
          <a:blip r:embed="rId3" cstate="print"/>
          <a:stretch>
            <a:fillRect/>
          </a:stretch>
        </p:blipFill>
        <p:spPr>
          <a:xfrm>
            <a:off x="251520" y="980728"/>
            <a:ext cx="8655756" cy="4680520"/>
          </a:xfrm>
          <a:prstGeom prst="rect">
            <a:avLst/>
          </a:prstGeom>
        </p:spPr>
      </p:pic>
      <p:sp>
        <p:nvSpPr>
          <p:cNvPr id="5" name="TextBox 4"/>
          <p:cNvSpPr txBox="1"/>
          <p:nvPr/>
        </p:nvSpPr>
        <p:spPr>
          <a:xfrm>
            <a:off x="3203848" y="6093296"/>
            <a:ext cx="2736304" cy="400110"/>
          </a:xfrm>
          <a:prstGeom prst="rect">
            <a:avLst/>
          </a:prstGeom>
          <a:noFill/>
        </p:spPr>
        <p:txBody>
          <a:bodyPr wrap="square" rtlCol="1">
            <a:spAutoFit/>
          </a:bodyPr>
          <a:lstStyle/>
          <a:p>
            <a:pPr algn="ctr"/>
            <a:r>
              <a:rPr lang="en-US" sz="2000" b="1" i="1" dirty="0" err="1" smtClean="0"/>
              <a:t>Hms</a:t>
            </a:r>
            <a:r>
              <a:rPr lang="en-US" sz="2000" b="1" i="1" dirty="0" smtClean="0"/>
              <a:t> Chaplet</a:t>
            </a:r>
            <a:r>
              <a:rPr lang="en-US" dirty="0" smtClean="0"/>
              <a:t> </a:t>
            </a:r>
            <a:endParaRPr lang="he-IL" dirty="0"/>
          </a:p>
        </p:txBody>
      </p:sp>
      <p:pic>
        <p:nvPicPr>
          <p:cNvPr id="6" name="תמונה 5" descr="wl_th_lg_Chaplet_HMS_1955.jpg"/>
          <p:cNvPicPr>
            <a:picLocks noChangeAspect="1"/>
          </p:cNvPicPr>
          <p:nvPr/>
        </p:nvPicPr>
        <p:blipFill>
          <a:blip r:embed="rId4" cstate="print"/>
          <a:stretch>
            <a:fillRect/>
          </a:stretch>
        </p:blipFill>
        <p:spPr>
          <a:xfrm>
            <a:off x="5292080" y="188639"/>
            <a:ext cx="3701928" cy="2554331"/>
          </a:xfrm>
          <a:prstGeom prst="rect">
            <a:avLst/>
          </a:prstGeom>
        </p:spPr>
      </p:pic>
      <p:pic>
        <p:nvPicPr>
          <p:cNvPr id="7" name="תמונה 6" descr="chap.gif"/>
          <p:cNvPicPr>
            <a:picLocks noChangeAspect="1"/>
          </p:cNvPicPr>
          <p:nvPr/>
        </p:nvPicPr>
        <p:blipFill>
          <a:blip r:embed="rId5" cstate="print"/>
          <a:stretch>
            <a:fillRect/>
          </a:stretch>
        </p:blipFill>
        <p:spPr>
          <a:xfrm>
            <a:off x="467544" y="260648"/>
            <a:ext cx="1076325" cy="140017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MS%20Chaplet.jpg"/>
          <p:cNvPicPr>
            <a:picLocks noChangeAspect="1"/>
          </p:cNvPicPr>
          <p:nvPr/>
        </p:nvPicPr>
        <p:blipFill>
          <a:blip r:embed="rId3" cstate="print"/>
          <a:stretch>
            <a:fillRect/>
          </a:stretch>
        </p:blipFill>
        <p:spPr>
          <a:xfrm>
            <a:off x="179512" y="2996952"/>
            <a:ext cx="8778117" cy="2304255"/>
          </a:xfrm>
          <a:prstGeom prst="rect">
            <a:avLst/>
          </a:prstGeom>
        </p:spPr>
      </p:pic>
      <p:pic>
        <p:nvPicPr>
          <p:cNvPr id="3" name="תמונה 2" descr="hmschapletmpl2164  HMS Chaplet, March 1948.jpg"/>
          <p:cNvPicPr>
            <a:picLocks noChangeAspect="1"/>
          </p:cNvPicPr>
          <p:nvPr/>
        </p:nvPicPr>
        <p:blipFill>
          <a:blip r:embed="rId4" cstate="print"/>
          <a:stretch>
            <a:fillRect/>
          </a:stretch>
        </p:blipFill>
        <p:spPr>
          <a:xfrm>
            <a:off x="4788023" y="188640"/>
            <a:ext cx="4027513" cy="2486989"/>
          </a:xfrm>
          <a:prstGeom prst="rect">
            <a:avLst/>
          </a:prstGeom>
        </p:spPr>
      </p:pic>
      <p:pic>
        <p:nvPicPr>
          <p:cNvPr id="4" name="תמונה 3" descr="images 1.jpg"/>
          <p:cNvPicPr>
            <a:picLocks noChangeAspect="1"/>
          </p:cNvPicPr>
          <p:nvPr/>
        </p:nvPicPr>
        <p:blipFill>
          <a:blip r:embed="rId5" cstate="print"/>
          <a:stretch>
            <a:fillRect/>
          </a:stretch>
        </p:blipFill>
        <p:spPr>
          <a:xfrm>
            <a:off x="179512" y="260648"/>
            <a:ext cx="4525594" cy="2448272"/>
          </a:xfrm>
          <a:prstGeom prst="rect">
            <a:avLst/>
          </a:prstGeom>
        </p:spPr>
      </p:pic>
      <p:sp>
        <p:nvSpPr>
          <p:cNvPr id="5" name="TextBox 4"/>
          <p:cNvSpPr txBox="1"/>
          <p:nvPr/>
        </p:nvSpPr>
        <p:spPr>
          <a:xfrm>
            <a:off x="3203848" y="6093296"/>
            <a:ext cx="2736304" cy="400110"/>
          </a:xfrm>
          <a:prstGeom prst="rect">
            <a:avLst/>
          </a:prstGeom>
          <a:noFill/>
        </p:spPr>
        <p:txBody>
          <a:bodyPr wrap="square" rtlCol="1">
            <a:spAutoFit/>
          </a:bodyPr>
          <a:lstStyle/>
          <a:p>
            <a:pPr algn="ctr"/>
            <a:r>
              <a:rPr lang="en-US" sz="2000" b="1" i="1" dirty="0" err="1" smtClean="0"/>
              <a:t>Hms</a:t>
            </a:r>
            <a:r>
              <a:rPr lang="en-US" sz="2000" b="1" i="1" dirty="0" smtClean="0"/>
              <a:t> Chaplet</a:t>
            </a:r>
            <a:r>
              <a:rPr lang="en-US" dirty="0" smtClean="0"/>
              <a:t> </a:t>
            </a:r>
            <a:endParaRPr lang="he-IL"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mpl2164.jpg"/>
          <p:cNvPicPr>
            <a:picLocks noChangeAspect="1"/>
          </p:cNvPicPr>
          <p:nvPr/>
        </p:nvPicPr>
        <p:blipFill>
          <a:blip r:embed="rId3" cstate="print"/>
          <a:stretch>
            <a:fillRect/>
          </a:stretch>
        </p:blipFill>
        <p:spPr>
          <a:xfrm>
            <a:off x="179512" y="332656"/>
            <a:ext cx="8712968" cy="5380257"/>
          </a:xfrm>
          <a:prstGeom prst="rect">
            <a:avLst/>
          </a:prstGeom>
        </p:spPr>
      </p:pic>
      <p:sp>
        <p:nvSpPr>
          <p:cNvPr id="3" name="TextBox 2"/>
          <p:cNvSpPr txBox="1"/>
          <p:nvPr/>
        </p:nvSpPr>
        <p:spPr>
          <a:xfrm>
            <a:off x="6516216" y="3140968"/>
            <a:ext cx="2088232" cy="216024"/>
          </a:xfrm>
          <a:prstGeom prst="rect">
            <a:avLst/>
          </a:prstGeom>
          <a:solidFill>
            <a:schemeClr val="tx1">
              <a:lumMod val="65000"/>
              <a:lumOff val="35000"/>
            </a:schemeClr>
          </a:solidFill>
        </p:spPr>
        <p:txBody>
          <a:bodyPr wrap="square" rtlCol="1">
            <a:spAutoFit/>
          </a:bodyPr>
          <a:lstStyle/>
          <a:p>
            <a:endParaRPr lang="he-IL" sz="800" dirty="0"/>
          </a:p>
        </p:txBody>
      </p:sp>
      <p:pic>
        <p:nvPicPr>
          <p:cNvPr id="4" name="תמונה 3" descr="Ships Crest.jpg"/>
          <p:cNvPicPr>
            <a:picLocks noChangeAspect="1"/>
          </p:cNvPicPr>
          <p:nvPr/>
        </p:nvPicPr>
        <p:blipFill>
          <a:blip r:embed="rId4" cstate="print"/>
          <a:stretch>
            <a:fillRect/>
          </a:stretch>
        </p:blipFill>
        <p:spPr>
          <a:xfrm>
            <a:off x="7020272" y="3861048"/>
            <a:ext cx="1938511" cy="2584681"/>
          </a:xfrm>
          <a:prstGeom prst="rect">
            <a:avLst/>
          </a:prstGeom>
        </p:spPr>
      </p:pic>
      <p:sp>
        <p:nvSpPr>
          <p:cNvPr id="5" name="TextBox 4"/>
          <p:cNvSpPr txBox="1"/>
          <p:nvPr/>
        </p:nvSpPr>
        <p:spPr>
          <a:xfrm>
            <a:off x="3203848" y="6093296"/>
            <a:ext cx="2736304" cy="400110"/>
          </a:xfrm>
          <a:prstGeom prst="rect">
            <a:avLst/>
          </a:prstGeom>
          <a:noFill/>
        </p:spPr>
        <p:txBody>
          <a:bodyPr wrap="square" rtlCol="1">
            <a:spAutoFit/>
          </a:bodyPr>
          <a:lstStyle/>
          <a:p>
            <a:pPr algn="ctr"/>
            <a:r>
              <a:rPr lang="en-US" sz="2000" b="1" i="1" dirty="0" err="1" smtClean="0"/>
              <a:t>Hms</a:t>
            </a:r>
            <a:r>
              <a:rPr lang="en-US" sz="2000" b="1" i="1" dirty="0" smtClean="0"/>
              <a:t> Chaplet</a:t>
            </a:r>
            <a:r>
              <a:rPr lang="en-US" dirty="0" smtClean="0"/>
              <a:t> </a:t>
            </a:r>
            <a:endParaRPr lang="he-IL" dirty="0"/>
          </a:p>
        </p:txBody>
      </p:sp>
      <p:pic>
        <p:nvPicPr>
          <p:cNvPr id="6" name="תמונה 5" descr="rn_1.gif">
            <a:hlinkClick r:id="rId5" action="ppaction://hlinksldjump"/>
          </p:cNvPr>
          <p:cNvPicPr>
            <a:picLocks noChangeAspect="1"/>
          </p:cNvPicPr>
          <p:nvPr/>
        </p:nvPicPr>
        <p:blipFill>
          <a:blip r:embed="rId6" cstate="print"/>
          <a:stretch>
            <a:fillRect/>
          </a:stretch>
        </p:blipFill>
        <p:spPr>
          <a:xfrm>
            <a:off x="179512" y="6309320"/>
            <a:ext cx="498351" cy="33223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4" name="תמונה 3" descr="דגל הצי הבריטי 1900 - 1919.jpg">
            <a:hlinkClick r:id="rId4" action="ppaction://hlinksldjump"/>
          </p:cNvPr>
          <p:cNvPicPr>
            <a:picLocks noChangeAspect="1"/>
          </p:cNvPicPr>
          <p:nvPr/>
        </p:nvPicPr>
        <p:blipFill>
          <a:blip r:embed="rId5" cstate="print"/>
          <a:stretch>
            <a:fillRect/>
          </a:stretch>
        </p:blipFill>
        <p:spPr>
          <a:xfrm>
            <a:off x="7452320" y="584684"/>
            <a:ext cx="1463427" cy="731714"/>
          </a:xfrm>
          <a:prstGeom prst="rect">
            <a:avLst/>
          </a:prstGeom>
          <a:ln>
            <a:solidFill>
              <a:srgbClr val="FF0000"/>
            </a:solidFill>
          </a:ln>
        </p:spPr>
      </p:pic>
      <p:sp>
        <p:nvSpPr>
          <p:cNvPr id="5" name="TextBox 4"/>
          <p:cNvSpPr txBox="1"/>
          <p:nvPr/>
        </p:nvSpPr>
        <p:spPr>
          <a:xfrm>
            <a:off x="8388424" y="980728"/>
            <a:ext cx="360040" cy="369332"/>
          </a:xfrm>
          <a:prstGeom prst="rect">
            <a:avLst/>
          </a:prstGeom>
          <a:noFill/>
        </p:spPr>
        <p:txBody>
          <a:bodyPr wrap="square" rtlCol="1">
            <a:spAutoFit/>
          </a:bodyPr>
          <a:lstStyle/>
          <a:p>
            <a:r>
              <a:rPr lang="en-US" dirty="0" smtClean="0"/>
              <a:t>4</a:t>
            </a:r>
            <a:endParaRPr lang="he-IL" dirty="0"/>
          </a:p>
        </p:txBody>
      </p:sp>
      <p:sp>
        <p:nvSpPr>
          <p:cNvPr id="6" name="TextBox 5"/>
          <p:cNvSpPr txBox="1"/>
          <p:nvPr/>
        </p:nvSpPr>
        <p:spPr>
          <a:xfrm>
            <a:off x="4355976" y="548680"/>
            <a:ext cx="2736304" cy="400110"/>
          </a:xfrm>
          <a:prstGeom prst="rect">
            <a:avLst/>
          </a:prstGeom>
          <a:noFill/>
        </p:spPr>
        <p:txBody>
          <a:bodyPr wrap="square" rtlCol="1">
            <a:spAutoFit/>
          </a:bodyPr>
          <a:lstStyle/>
          <a:p>
            <a:r>
              <a:rPr lang="en-US" sz="2000" b="1" i="1" dirty="0" err="1" smtClean="0"/>
              <a:t>Hms</a:t>
            </a:r>
            <a:r>
              <a:rPr lang="en-US" sz="2000" b="1" i="1" dirty="0" smtClean="0"/>
              <a:t> Charity</a:t>
            </a:r>
            <a:r>
              <a:rPr lang="en-US" dirty="0" smtClean="0"/>
              <a:t> </a:t>
            </a:r>
            <a:endParaRPr lang="he-IL" dirty="0"/>
          </a:p>
        </p:txBody>
      </p:sp>
      <p:sp>
        <p:nvSpPr>
          <p:cNvPr id="9" name="TextBox 8"/>
          <p:cNvSpPr txBox="1"/>
          <p:nvPr/>
        </p:nvSpPr>
        <p:spPr>
          <a:xfrm>
            <a:off x="0" y="1412776"/>
            <a:ext cx="8892480" cy="2308324"/>
          </a:xfrm>
          <a:prstGeom prst="rect">
            <a:avLst/>
          </a:prstGeom>
          <a:noFill/>
        </p:spPr>
        <p:txBody>
          <a:bodyPr wrap="square" rtlCol="1">
            <a:spAutoFit/>
          </a:bodyPr>
          <a:lstStyle/>
          <a:p>
            <a:r>
              <a:rPr lang="he-IL" dirty="0" smtClean="0"/>
              <a:t>סוג: משחתת  </a:t>
            </a:r>
            <a:r>
              <a:rPr lang="en-US" dirty="0" smtClean="0"/>
              <a:t>Destroyer</a:t>
            </a:r>
            <a:r>
              <a:rPr lang="he-IL" dirty="0" smtClean="0"/>
              <a:t> </a:t>
            </a:r>
          </a:p>
          <a:p>
            <a:r>
              <a:rPr lang="he-IL" dirty="0" smtClean="0"/>
              <a:t>דגם: </a:t>
            </a:r>
            <a:r>
              <a:rPr lang="en-US" dirty="0" smtClean="0"/>
              <a:t>CH</a:t>
            </a:r>
          </a:p>
          <a:p>
            <a:r>
              <a:rPr lang="he-IL" dirty="0" smtClean="0"/>
              <a:t>דגל/ נס ( </a:t>
            </a:r>
            <a:r>
              <a:rPr lang="en-US" dirty="0" smtClean="0"/>
              <a:t>Pennant</a:t>
            </a:r>
            <a:r>
              <a:rPr lang="he-IL" dirty="0" smtClean="0"/>
              <a:t> ): </a:t>
            </a:r>
            <a:r>
              <a:rPr lang="en-US" dirty="0" smtClean="0"/>
              <a:t>R 29</a:t>
            </a:r>
            <a:r>
              <a:rPr lang="he-IL" dirty="0" smtClean="0"/>
              <a:t>  </a:t>
            </a:r>
          </a:p>
          <a:p>
            <a:r>
              <a:rPr lang="he-IL" dirty="0" smtClean="0"/>
              <a:t>ההזמנה לבנות אותה התבצעה ב- 24 יולי 1942. </a:t>
            </a:r>
          </a:p>
          <a:p>
            <a:r>
              <a:rPr lang="he-IL" dirty="0" smtClean="0"/>
              <a:t>מספנות: </a:t>
            </a:r>
            <a:r>
              <a:rPr lang="en-US" dirty="0" err="1" smtClean="0"/>
              <a:t>hornycroft</a:t>
            </a:r>
            <a:r>
              <a:rPr lang="en-US" dirty="0" smtClean="0"/>
              <a:t> (Southampton, U.K.)</a:t>
            </a:r>
            <a:r>
              <a:rPr lang="he-IL" dirty="0" smtClean="0"/>
              <a:t> ו- </a:t>
            </a:r>
            <a:r>
              <a:rPr lang="en-US" dirty="0" smtClean="0"/>
              <a:t>John I. </a:t>
            </a:r>
            <a:r>
              <a:rPr lang="en-US" dirty="0" err="1" smtClean="0"/>
              <a:t>Thornycroft</a:t>
            </a:r>
            <a:r>
              <a:rPr lang="en-US" dirty="0" smtClean="0"/>
              <a:t> and Company and Company</a:t>
            </a:r>
            <a:endParaRPr lang="he-IL" dirty="0" smtClean="0"/>
          </a:p>
          <a:p>
            <a:r>
              <a:rPr lang="he-IL" dirty="0" smtClean="0"/>
              <a:t>השידרה הונחה</a:t>
            </a:r>
            <a:r>
              <a:rPr lang="he-IL" sz="1400" dirty="0" smtClean="0"/>
              <a:t>: </a:t>
            </a:r>
            <a:r>
              <a:rPr lang="he-IL" dirty="0" smtClean="0"/>
              <a:t>9 יולי 1943</a:t>
            </a:r>
          </a:p>
          <a:p>
            <a:r>
              <a:rPr lang="he-IL" dirty="0" smtClean="0"/>
              <a:t>הושקה: 30 נובמבר 1944.  </a:t>
            </a:r>
          </a:p>
          <a:p>
            <a:r>
              <a:rPr lang="he-IL" dirty="0" smtClean="0"/>
              <a:t>הבנייה הושלמה: 19 נובמבר 1945.   </a:t>
            </a:r>
            <a:endParaRPr lang="he-IL" dirty="0"/>
          </a:p>
        </p:txBody>
      </p:sp>
      <p:sp>
        <p:nvSpPr>
          <p:cNvPr id="10" name="TextBox 9"/>
          <p:cNvSpPr txBox="1"/>
          <p:nvPr/>
        </p:nvSpPr>
        <p:spPr>
          <a:xfrm>
            <a:off x="0" y="3933056"/>
            <a:ext cx="8892480" cy="2585323"/>
          </a:xfrm>
          <a:prstGeom prst="rect">
            <a:avLst/>
          </a:prstGeom>
          <a:noFill/>
        </p:spPr>
        <p:txBody>
          <a:bodyPr wrap="square" rtlCol="1">
            <a:spAutoFit/>
          </a:bodyPr>
          <a:lstStyle/>
          <a:p>
            <a:r>
              <a:rPr lang="he-IL" dirty="0" smtClean="0"/>
              <a:t>דחי: 2520 טון </a:t>
            </a:r>
          </a:p>
          <a:p>
            <a:r>
              <a:rPr lang="he-IL" dirty="0" smtClean="0"/>
              <a:t>מידות: 363 רגל   *   35 </a:t>
            </a:r>
            <a:r>
              <a:rPr lang="he-IL" dirty="0" err="1" smtClean="0"/>
              <a:t>רגל</a:t>
            </a:r>
            <a:r>
              <a:rPr lang="he-IL" dirty="0" smtClean="0"/>
              <a:t> ו- 9 אינטש   *   5 רגל ו-  14 אינטש </a:t>
            </a:r>
          </a:p>
          <a:p>
            <a:r>
              <a:rPr lang="he-IL" dirty="0" smtClean="0"/>
              <a:t>חימוש:   9 תותחי </a:t>
            </a:r>
            <a:r>
              <a:rPr lang="en-US" dirty="0" smtClean="0"/>
              <a:t>QF</a:t>
            </a:r>
            <a:r>
              <a:rPr lang="he-IL" dirty="0" smtClean="0"/>
              <a:t> 4,5"  </a:t>
            </a:r>
          </a:p>
          <a:p>
            <a:r>
              <a:rPr lang="he-IL" dirty="0" smtClean="0"/>
              <a:t>             6 תותחי </a:t>
            </a:r>
            <a:r>
              <a:rPr lang="he-IL" dirty="0" err="1" smtClean="0"/>
              <a:t>בופור</a:t>
            </a:r>
            <a:r>
              <a:rPr lang="he-IL" dirty="0" smtClean="0"/>
              <a:t> 40 מ"מ    </a:t>
            </a:r>
          </a:p>
          <a:p>
            <a:r>
              <a:rPr lang="he-IL" dirty="0" smtClean="0"/>
              <a:t>             1  </a:t>
            </a:r>
            <a:r>
              <a:rPr lang="he-IL" dirty="0" err="1" smtClean="0"/>
              <a:t>הורליקון</a:t>
            </a:r>
            <a:r>
              <a:rPr lang="he-IL" dirty="0" smtClean="0"/>
              <a:t> 20 מ"מ </a:t>
            </a:r>
          </a:p>
          <a:p>
            <a:r>
              <a:rPr lang="he-IL" dirty="0" smtClean="0"/>
              <a:t>הנעה: 2 מנועי קיטור (3 בוילר) </a:t>
            </a:r>
          </a:p>
          <a:p>
            <a:r>
              <a:rPr lang="he-IL" dirty="0" smtClean="0"/>
              <a:t>          2 צירים (מדחפים)  </a:t>
            </a:r>
          </a:p>
          <a:p>
            <a:r>
              <a:rPr lang="he-IL" dirty="0" smtClean="0"/>
              <a:t> מהירות: 37 קשר ( </a:t>
            </a:r>
            <a:r>
              <a:rPr lang="he-IL" dirty="0" err="1" smtClean="0"/>
              <a:t>קשר</a:t>
            </a:r>
            <a:r>
              <a:rPr lang="he-IL" dirty="0" smtClean="0"/>
              <a:t> = 1853 מטר )  </a:t>
            </a:r>
          </a:p>
          <a:p>
            <a:r>
              <a:rPr lang="he-IL" dirty="0" smtClean="0"/>
              <a:t>צוות: 186 מלחים </a:t>
            </a:r>
            <a:endParaRPr lang="he-IL" dirty="0"/>
          </a:p>
        </p:txBody>
      </p:sp>
      <p:pic>
        <p:nvPicPr>
          <p:cNvPr id="7" name="תמונה 6" descr="$(KGrHqN,!i0F!iDyOY-bBQRgIMJbzw~~60_35.jpg"/>
          <p:cNvPicPr>
            <a:picLocks noChangeAspect="1"/>
          </p:cNvPicPr>
          <p:nvPr/>
        </p:nvPicPr>
        <p:blipFill>
          <a:blip r:embed="rId6" cstate="print"/>
          <a:stretch>
            <a:fillRect/>
          </a:stretch>
        </p:blipFill>
        <p:spPr>
          <a:xfrm>
            <a:off x="323528" y="5373216"/>
            <a:ext cx="860673" cy="1147564"/>
          </a:xfrm>
          <a:prstGeom prst="rect">
            <a:avLst/>
          </a:prstGeom>
        </p:spPr>
      </p:pic>
      <p:sp>
        <p:nvSpPr>
          <p:cNvPr id="11" name="TextBox 10"/>
          <p:cNvSpPr txBox="1"/>
          <p:nvPr/>
        </p:nvSpPr>
        <p:spPr>
          <a:xfrm>
            <a:off x="5652120" y="908720"/>
            <a:ext cx="1224136" cy="369332"/>
          </a:xfrm>
          <a:prstGeom prst="rect">
            <a:avLst/>
          </a:prstGeom>
          <a:noFill/>
        </p:spPr>
        <p:txBody>
          <a:bodyPr wrap="square" rtlCol="1">
            <a:spAutoFit/>
          </a:bodyPr>
          <a:lstStyle/>
          <a:p>
            <a:r>
              <a:rPr lang="en-GB" dirty="0" smtClean="0"/>
              <a:t>Destroyer</a:t>
            </a:r>
            <a:endParaRPr lang="he-IL" dirty="0"/>
          </a:p>
        </p:txBody>
      </p:sp>
      <p:pic>
        <p:nvPicPr>
          <p:cNvPr id="13" name="תמונה 12" descr="rn_1.gif">
            <a:hlinkClick r:id="rId4" action="ppaction://hlinksldjump"/>
          </p:cNvPr>
          <p:cNvPicPr>
            <a:picLocks noChangeAspect="1"/>
          </p:cNvPicPr>
          <p:nvPr/>
        </p:nvPicPr>
        <p:blipFill>
          <a:blip r:embed="rId7" cstate="print"/>
          <a:stretch>
            <a:fillRect/>
          </a:stretch>
        </p:blipFill>
        <p:spPr>
          <a:xfrm>
            <a:off x="2987824" y="5805264"/>
            <a:ext cx="714375" cy="47625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796136" y="1844824"/>
            <a:ext cx="2880320" cy="892552"/>
          </a:xfrm>
          <a:prstGeom prst="rect">
            <a:avLst/>
          </a:prstGeom>
          <a:solidFill>
            <a:schemeClr val="bg1"/>
          </a:solidFill>
          <a:ln w="44450">
            <a:solidFill>
              <a:srgbClr val="FF0000"/>
            </a:solidFill>
          </a:ln>
        </p:spPr>
        <p:txBody>
          <a:bodyPr wrap="square" rtlCol="1">
            <a:spAutoFit/>
          </a:bodyPr>
          <a:lstStyle/>
          <a:p>
            <a:pPr algn="ctr"/>
            <a:r>
              <a:rPr lang="en-US" sz="2400" dirty="0" smtClean="0"/>
              <a:t>Destroyer</a:t>
            </a:r>
          </a:p>
          <a:p>
            <a:pPr algn="ctr"/>
            <a:r>
              <a:rPr lang="en-US" sz="2800" dirty="0" smtClean="0"/>
              <a:t> HMS </a:t>
            </a:r>
            <a:r>
              <a:rPr lang="en-US" sz="2800" b="1" i="1" dirty="0" smtClean="0"/>
              <a:t>Charity</a:t>
            </a:r>
            <a:r>
              <a:rPr lang="en-US" sz="2800" dirty="0" smtClean="0"/>
              <a:t> </a:t>
            </a:r>
            <a:endParaRPr lang="en-US" dirty="0"/>
          </a:p>
        </p:txBody>
      </p:sp>
      <p:sp>
        <p:nvSpPr>
          <p:cNvPr id="3" name="TextBox 2"/>
          <p:cNvSpPr txBox="1"/>
          <p:nvPr/>
        </p:nvSpPr>
        <p:spPr>
          <a:xfrm>
            <a:off x="179512" y="1628800"/>
            <a:ext cx="3960440" cy="369332"/>
          </a:xfrm>
          <a:prstGeom prst="rect">
            <a:avLst/>
          </a:prstGeom>
          <a:noFill/>
        </p:spPr>
        <p:txBody>
          <a:bodyPr wrap="square" rtlCol="1">
            <a:spAutoFit/>
          </a:bodyPr>
          <a:lstStyle/>
          <a:p>
            <a:r>
              <a:rPr lang="he-IL" dirty="0" smtClean="0"/>
              <a:t>עזרה ביירוט  </a:t>
            </a:r>
            <a:r>
              <a:rPr lang="he-IL" b="1" dirty="0" smtClean="0">
                <a:latin typeface="Guttman Mantova-Decor" pitchFamily="2" charset="-79"/>
                <a:cs typeface="Guttman Mantova-Decor" pitchFamily="2" charset="-79"/>
              </a:rPr>
              <a:t>'מולדת'</a:t>
            </a:r>
            <a:r>
              <a:rPr lang="he-IL" dirty="0" smtClean="0">
                <a:latin typeface="Guttman Mantova-Decor" pitchFamily="2" charset="-79"/>
                <a:cs typeface="Guttman Mantova-Decor" pitchFamily="2" charset="-79"/>
              </a:rPr>
              <a:t>   </a:t>
            </a:r>
            <a:r>
              <a:rPr lang="he-IL" dirty="0" smtClean="0"/>
              <a:t> 29.3.1947 </a:t>
            </a:r>
            <a:endParaRPr lang="he-IL" dirty="0"/>
          </a:p>
        </p:txBody>
      </p:sp>
      <p:sp>
        <p:nvSpPr>
          <p:cNvPr id="4" name="TextBox 3"/>
          <p:cNvSpPr txBox="1"/>
          <p:nvPr/>
        </p:nvSpPr>
        <p:spPr>
          <a:xfrm>
            <a:off x="0" y="3645024"/>
            <a:ext cx="5688632" cy="369332"/>
          </a:xfrm>
          <a:prstGeom prst="rect">
            <a:avLst/>
          </a:prstGeom>
          <a:noFill/>
        </p:spPr>
        <p:txBody>
          <a:bodyPr wrap="square" rtlCol="1">
            <a:spAutoFit/>
          </a:bodyPr>
          <a:lstStyle/>
          <a:p>
            <a:r>
              <a:rPr lang="he-IL" dirty="0" smtClean="0"/>
              <a:t>עזרה ביירוט  </a:t>
            </a:r>
            <a:r>
              <a:rPr lang="he-IL" b="1" dirty="0" smtClean="0"/>
              <a:t>'</a:t>
            </a:r>
            <a:r>
              <a:rPr lang="he-IL" b="1" dirty="0" smtClean="0">
                <a:latin typeface="Guttman Mantova-Decor" pitchFamily="2" charset="-79"/>
                <a:cs typeface="Guttman Mantova-Decor" pitchFamily="2" charset="-79"/>
              </a:rPr>
              <a:t>יציאת אירופה תש"ז</a:t>
            </a:r>
            <a:r>
              <a:rPr lang="he-IL" b="1" dirty="0" smtClean="0"/>
              <a:t>' </a:t>
            </a:r>
            <a:r>
              <a:rPr lang="he-IL" sz="1400" b="1" dirty="0" smtClean="0">
                <a:latin typeface="Guttman Mantova-Decor" pitchFamily="2" charset="-79"/>
                <a:cs typeface="Guttman Mantova-Decor" pitchFamily="2" charset="-79"/>
              </a:rPr>
              <a:t>( 'אקסודוס' )</a:t>
            </a:r>
            <a:r>
              <a:rPr lang="he-IL" b="1" dirty="0" smtClean="0">
                <a:latin typeface="Guttman Mantova-Decor" pitchFamily="2" charset="-79"/>
                <a:cs typeface="Guttman Mantova-Decor" pitchFamily="2" charset="-79"/>
              </a:rPr>
              <a:t>     </a:t>
            </a:r>
            <a:r>
              <a:rPr lang="he-IL" dirty="0" smtClean="0"/>
              <a:t>18.7.1947  </a:t>
            </a:r>
          </a:p>
        </p:txBody>
      </p:sp>
      <p:pic>
        <p:nvPicPr>
          <p:cNvPr id="9" name="תמונה 8" descr="rn_1.gif">
            <a:hlinkClick r:id="rId4" action="ppaction://hlinksldjump"/>
          </p:cNvPr>
          <p:cNvPicPr>
            <a:picLocks noChangeAspect="1"/>
          </p:cNvPicPr>
          <p:nvPr/>
        </p:nvPicPr>
        <p:blipFill>
          <a:blip r:embed="rId5" cstate="print"/>
          <a:stretch>
            <a:fillRect/>
          </a:stretch>
        </p:blipFill>
        <p:spPr>
          <a:xfrm>
            <a:off x="8100392" y="6237312"/>
            <a:ext cx="714375" cy="476250"/>
          </a:xfrm>
          <a:prstGeom prst="rect">
            <a:avLst/>
          </a:prstGeom>
        </p:spPr>
      </p:pic>
      <p:pic>
        <p:nvPicPr>
          <p:cNvPr id="10" name="תמונה 9" descr="uline.gif"/>
          <p:cNvPicPr>
            <a:picLocks noChangeAspect="1"/>
          </p:cNvPicPr>
          <p:nvPr/>
        </p:nvPicPr>
        <p:blipFill>
          <a:blip r:embed="rId6" cstate="print"/>
          <a:stretch>
            <a:fillRect/>
          </a:stretch>
        </p:blipFill>
        <p:spPr>
          <a:xfrm>
            <a:off x="1691680" y="6165304"/>
            <a:ext cx="5772150" cy="238125"/>
          </a:xfrm>
          <a:prstGeom prst="rect">
            <a:avLst/>
          </a:prstGeom>
        </p:spPr>
      </p:pic>
      <p:pic>
        <p:nvPicPr>
          <p:cNvPr id="11" name="תמונה 10" descr="Destroyer שמאלה.jpg"/>
          <p:cNvPicPr>
            <a:picLocks noChangeAspect="1"/>
          </p:cNvPicPr>
          <p:nvPr/>
        </p:nvPicPr>
        <p:blipFill>
          <a:blip r:embed="rId7" cstate="print"/>
          <a:stretch>
            <a:fillRect/>
          </a:stretch>
        </p:blipFill>
        <p:spPr>
          <a:xfrm>
            <a:off x="5652120" y="1412776"/>
            <a:ext cx="1292374" cy="435101"/>
          </a:xfrm>
          <a:prstGeom prst="rect">
            <a:avLst/>
          </a:prstGeom>
          <a:scene3d>
            <a:camera prst="orthographicFront">
              <a:rot lat="0" lon="0" rev="0"/>
            </a:camera>
            <a:lightRig rig="threePt" dir="t"/>
          </a:scene3d>
        </p:spPr>
      </p:pic>
      <p:pic>
        <p:nvPicPr>
          <p:cNvPr id="12" name="תמונה 11" descr="Destroyer שמאלה.jpg"/>
          <p:cNvPicPr>
            <a:picLocks noChangeAspect="1"/>
          </p:cNvPicPr>
          <p:nvPr/>
        </p:nvPicPr>
        <p:blipFill>
          <a:blip r:embed="rId7" cstate="print"/>
          <a:stretch>
            <a:fillRect/>
          </a:stretch>
        </p:blipFill>
        <p:spPr>
          <a:xfrm>
            <a:off x="7092280" y="2852936"/>
            <a:ext cx="1292374" cy="435101"/>
          </a:xfrm>
          <a:prstGeom prst="rect">
            <a:avLst/>
          </a:prstGeom>
          <a:scene3d>
            <a:camera prst="orthographicFront">
              <a:rot lat="0" lon="0" rev="60000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4.72222E-6 -1.48148E-6 C -0.05556 0.00695 -0.11025 0.01412 -0.13421 0.01736 C -0.1573 0.02083 -0.1507 0.01921 -0.14289 0.01829 " pathEditMode="relative" rAng="0" ptsTypes="aaA">
                                      <p:cBhvr>
                                        <p:cTn id="9" dur="2000" fill="hold"/>
                                        <p:tgtEl>
                                          <p:spTgt spid="11"/>
                                        </p:tgtEl>
                                        <p:attrNameLst>
                                          <p:attrName>ppt_x</p:attrName>
                                          <p:attrName>ppt_y</p:attrName>
                                        </p:attrNameLst>
                                      </p:cBhvr>
                                      <p:rCtr x="-7900" y="1000"/>
                                    </p:animMotion>
                                  </p:childTnLst>
                                </p:cTn>
                              </p:par>
                            </p:childTnLst>
                          </p:cTn>
                        </p:par>
                        <p:par>
                          <p:cTn id="10" fill="hold">
                            <p:stCondLst>
                              <p:cond delay="2000"/>
                            </p:stCondLst>
                            <p:childTnLst>
                              <p:par>
                                <p:cTn id="11" presetID="1"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500"/>
                            </p:stCondLst>
                            <p:childTnLst>
                              <p:par>
                                <p:cTn id="17" presetID="0" presetClass="path" presetSubtype="0" accel="50000" decel="50000" fill="hold" nodeType="afterEffect">
                                  <p:stCondLst>
                                    <p:cond delay="0"/>
                                  </p:stCondLst>
                                  <p:childTnLst>
                                    <p:animMotion origin="layout" path="M -4.16667E-6 -0.00024 C -0.04739 0.0331 -0.09375 0.06643 -0.11388 0.08078 C -0.13368 0.09421 -0.12777 0.09004 -0.12152 0.08564 " pathEditMode="relative" rAng="0" ptsTypes="aaA">
                                      <p:cBhvr>
                                        <p:cTn id="18" dur="2000" fill="hold"/>
                                        <p:tgtEl>
                                          <p:spTgt spid="12"/>
                                        </p:tgtEl>
                                        <p:attrNameLst>
                                          <p:attrName>ppt_x</p:attrName>
                                          <p:attrName>ppt_y</p:attrName>
                                        </p:attrNameLst>
                                      </p:cBhvr>
                                      <p:rCtr x="-6700" y="4700"/>
                                    </p:animMotion>
                                  </p:childTnLst>
                                </p:cTn>
                              </p:par>
                            </p:childTnLst>
                          </p:cTn>
                        </p:par>
                        <p:par>
                          <p:cTn id="19" fill="hold">
                            <p:stCondLst>
                              <p:cond delay="4500"/>
                            </p:stCondLst>
                            <p:childTnLst>
                              <p:par>
                                <p:cTn id="20" presetID="1"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nodeType="afterEffect">
                                  <p:stCondLst>
                                    <p:cond delay="50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5196891981_7a2965af46_z.jpg"/>
          <p:cNvPicPr>
            <a:picLocks noChangeAspect="1"/>
          </p:cNvPicPr>
          <p:nvPr/>
        </p:nvPicPr>
        <p:blipFill>
          <a:blip r:embed="rId3" cstate="print"/>
          <a:stretch>
            <a:fillRect/>
          </a:stretch>
        </p:blipFill>
        <p:spPr>
          <a:xfrm>
            <a:off x="736600" y="1428750"/>
            <a:ext cx="7670800" cy="4000500"/>
          </a:xfrm>
          <a:prstGeom prst="rect">
            <a:avLst/>
          </a:prstGeom>
        </p:spPr>
      </p:pic>
      <p:sp>
        <p:nvSpPr>
          <p:cNvPr id="3" name="TextBox 2"/>
          <p:cNvSpPr txBox="1"/>
          <p:nvPr/>
        </p:nvSpPr>
        <p:spPr>
          <a:xfrm>
            <a:off x="3707904" y="5877272"/>
            <a:ext cx="1800200" cy="400110"/>
          </a:xfrm>
          <a:prstGeom prst="rect">
            <a:avLst/>
          </a:prstGeom>
          <a:noFill/>
        </p:spPr>
        <p:txBody>
          <a:bodyPr wrap="square" rtlCol="1">
            <a:spAutoFit/>
          </a:bodyPr>
          <a:lstStyle/>
          <a:p>
            <a:pPr algn="ctr"/>
            <a:r>
              <a:rPr lang="en-US" sz="2000" b="1" i="1" dirty="0" err="1" smtClean="0"/>
              <a:t>Hms</a:t>
            </a:r>
            <a:r>
              <a:rPr lang="en-US" sz="2000" b="1" i="1" dirty="0" smtClean="0"/>
              <a:t> Charity</a:t>
            </a:r>
            <a:r>
              <a:rPr lang="en-US" dirty="0" smtClean="0"/>
              <a:t> </a:t>
            </a:r>
            <a:endParaRPr lang="he-I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332656"/>
            <a:ext cx="8892480" cy="4678204"/>
          </a:xfrm>
          <a:prstGeom prst="rect">
            <a:avLst/>
          </a:prstGeom>
          <a:noFill/>
        </p:spPr>
        <p:txBody>
          <a:bodyPr wrap="square" rtlCol="1">
            <a:spAutoFit/>
          </a:bodyPr>
          <a:lstStyle/>
          <a:p>
            <a:r>
              <a:rPr lang="he-IL" b="1" u="sng" dirty="0" smtClean="0"/>
              <a:t>הספר הלבן של </a:t>
            </a:r>
            <a:r>
              <a:rPr lang="he-IL" b="1" u="sng" dirty="0" err="1" smtClean="0"/>
              <a:t>פאספילד</a:t>
            </a:r>
            <a:r>
              <a:rPr lang="he-IL" b="1" u="sng" dirty="0" smtClean="0"/>
              <a:t>  </a:t>
            </a:r>
            <a:r>
              <a:rPr lang="he-IL" b="1" dirty="0" smtClean="0"/>
              <a:t>(</a:t>
            </a:r>
            <a:r>
              <a:rPr lang="he-IL" dirty="0" smtClean="0"/>
              <a:t>אוקטובר 1930</a:t>
            </a:r>
            <a:r>
              <a:rPr lang="he-IL" b="1" dirty="0" smtClean="0"/>
              <a:t> )</a:t>
            </a:r>
          </a:p>
          <a:p>
            <a:r>
              <a:rPr lang="he-IL" b="1" dirty="0" smtClean="0"/>
              <a:t> </a:t>
            </a:r>
          </a:p>
          <a:p>
            <a:r>
              <a:rPr lang="he-IL" sz="1400" dirty="0" smtClean="0"/>
              <a:t>המכונה גם </a:t>
            </a:r>
            <a:r>
              <a:rPr lang="he-IL" sz="1400" b="1" dirty="0" smtClean="0"/>
              <a:t>הספר הלבן השני</a:t>
            </a:r>
            <a:r>
              <a:rPr lang="he-IL" sz="1400" dirty="0" smtClean="0"/>
              <a:t>, הוא ספר לבן שפורסם בחודש אוקטובר 1930 בעקבות מסקנות ועדת </a:t>
            </a:r>
            <a:r>
              <a:rPr lang="he-IL" sz="1400" dirty="0" err="1" smtClean="0"/>
              <a:t>שו</a:t>
            </a:r>
            <a:r>
              <a:rPr lang="he-IL" sz="1400" dirty="0" smtClean="0"/>
              <a:t> וועדת סימפסון, שנגעו לגורמים שהובילו למאורעות תרפ"ט (1929).</a:t>
            </a:r>
          </a:p>
          <a:p>
            <a:r>
              <a:rPr lang="he-IL" sz="1400" dirty="0" smtClean="0"/>
              <a:t>סידני </a:t>
            </a:r>
            <a:r>
              <a:rPr lang="he-IL" sz="1400" dirty="0" err="1" smtClean="0"/>
              <a:t>וב</a:t>
            </a:r>
            <a:r>
              <a:rPr lang="he-IL" sz="1400" dirty="0" smtClean="0"/>
              <a:t>, הלורד </a:t>
            </a:r>
            <a:r>
              <a:rPr lang="he-IL" sz="1400" dirty="0" err="1" smtClean="0"/>
              <a:t>פאספילד</a:t>
            </a:r>
            <a:endParaRPr lang="he-IL" sz="1400" dirty="0" smtClean="0"/>
          </a:p>
          <a:p>
            <a:r>
              <a:rPr lang="he-IL" sz="1400" dirty="0" smtClean="0"/>
              <a:t>הספר נקרא על שם שר המושבות הבריטי באותה תקופה הלורד </a:t>
            </a:r>
            <a:r>
              <a:rPr lang="he-IL" sz="1400" dirty="0" err="1" smtClean="0"/>
              <a:t>פאספילד</a:t>
            </a:r>
            <a:r>
              <a:rPr lang="he-IL" sz="1400" dirty="0" smtClean="0"/>
              <a:t> (סידני </a:t>
            </a:r>
            <a:r>
              <a:rPr lang="he-IL" sz="1400" dirty="0" err="1" smtClean="0"/>
              <a:t>וב</a:t>
            </a:r>
            <a:r>
              <a:rPr lang="he-IL" sz="1400" dirty="0" smtClean="0"/>
              <a:t>) ועסק במספר תחומים:</a:t>
            </a:r>
          </a:p>
          <a:p>
            <a:r>
              <a:rPr lang="he-IL" sz="1400" dirty="0" smtClean="0"/>
              <a:t>בתחום הקרקעות נאמר שלא נשארו קרקעות עודפות בארץ וניתן למכור קרקעות ליהודים רק במקרים שלא תהיה פגיעה בערבים, ובהתאם לתוכניות המנדט הבריטי.</a:t>
            </a:r>
          </a:p>
          <a:p>
            <a:r>
              <a:rPr lang="he-IL" sz="1400" dirty="0" smtClean="0"/>
              <a:t>בתחום העלייה והתעסוקה, </a:t>
            </a:r>
            <a:r>
              <a:rPr lang="he-IL" sz="1600" b="1" dirty="0" smtClean="0">
                <a:solidFill>
                  <a:srgbClr val="FF0000"/>
                </a:solidFill>
                <a:effectLst>
                  <a:outerShdw blurRad="38100" dist="38100" dir="2700000" algn="tl">
                    <a:srgbClr val="000000">
                      <a:alpha val="43137"/>
                    </a:srgbClr>
                  </a:outerShdw>
                </a:effectLst>
              </a:rPr>
              <a:t>העלייה תוגבל בהתאם ליכולת הקליטה הכלכלית ובהתחשב במצב התעסוקה ברחוב הערבי, כל עוד קיימת אבטלה ברחוב הערבי לא יוכלו עולים חדשים לעלות. חובת בריטניה לצמצם את העלייה היהודית לארץ ישראל.</a:t>
            </a:r>
            <a:endParaRPr lang="he-IL" sz="1400" b="1" dirty="0" smtClean="0">
              <a:solidFill>
                <a:srgbClr val="FF0000"/>
              </a:solidFill>
              <a:effectLst>
                <a:outerShdw blurRad="38100" dist="38100" dir="2700000" algn="tl">
                  <a:srgbClr val="000000">
                    <a:alpha val="43137"/>
                  </a:srgbClr>
                </a:outerShdw>
              </a:effectLst>
            </a:endParaRPr>
          </a:p>
          <a:p>
            <a:r>
              <a:rPr lang="he-IL" sz="1400" dirty="0" smtClean="0"/>
              <a:t>בספר נאמר שישנה התחייבות כפולה לערבים וליהודים ולכן מומלץ להקים "מועצה מחוקקת", שתשקף את האינטרסים של כל צד.</a:t>
            </a:r>
          </a:p>
          <a:p>
            <a:r>
              <a:rPr lang="he-IL" sz="1400" dirty="0" smtClean="0"/>
              <a:t>הספר הלבן השני היווה נסיגה ממדיניות בריטניה. הייתה בו התחייבות כפולה המנוגדת להצהרת בלפור בדבר הקמת בית לאומי לעם היהודי בארץ ישראל. כמו כן, היה בו יתרון לרוב הערבי, ובנוסף הוא העמיד את היהודים והערבים על בסיס שווה, למרות שהערבים היו רוב. בהצהרת בלפור ובכתב המנדט היו התחייבויות לבניית בית לאומי לעם היהודי; אך בספר הלבן השני לא הוזכר העם היהודי, אלא רק היישוב בארץ ישראל. בכתב המנדט לא מוזכרים מוסדות יצוג לערבים, ואילו בספר הלבן מדובר על מועצה מחוקקת, בה סביר שיהיה רוב ערבי. בספר הלבן ישנה הגבלות על התיישבות יהודית בארץ ועל עלייה של יהודים לארץ ישראל, בניגוד לכתב המנדט שעודד עלייה והתיישבות יהודית צפופה. אין ספק</a:t>
            </a:r>
          </a:p>
          <a:p>
            <a:r>
              <a:rPr lang="he-IL" sz="1400" dirty="0" smtClean="0"/>
              <a:t> שבאמצעות הקמת מועצה מחוקקת יוכלו הערבים להקפיא את בניין הבית הלאומי היהודי </a:t>
            </a:r>
          </a:p>
          <a:p>
            <a:r>
              <a:rPr lang="he-IL" sz="1400" dirty="0" smtClean="0"/>
              <a:t>תוך נסיגה כמעט מוחלטת של בריטניה </a:t>
            </a:r>
            <a:r>
              <a:rPr lang="he-IL" sz="1400" dirty="0" err="1" smtClean="0"/>
              <a:t>מהתחייבותיה</a:t>
            </a:r>
            <a:r>
              <a:rPr lang="he-IL" sz="1400" dirty="0" smtClean="0"/>
              <a:t> בהצהרת בלפור ובכתב המנדט. </a:t>
            </a:r>
            <a:r>
              <a:rPr lang="he-IL" b="1" dirty="0" smtClean="0"/>
              <a:t> </a:t>
            </a:r>
            <a:endParaRPr lang="he-IL" dirty="0"/>
          </a:p>
        </p:txBody>
      </p:sp>
      <p:pic>
        <p:nvPicPr>
          <p:cNvPr id="1026" name="Picture 2" descr="http://www.amalnet.k12.il/meida/history/gifs/hist1219.jpg"/>
          <p:cNvPicPr>
            <a:picLocks noChangeAspect="1" noChangeArrowheads="1"/>
          </p:cNvPicPr>
          <p:nvPr/>
        </p:nvPicPr>
        <p:blipFill>
          <a:blip r:embed="rId4" cstate="print"/>
          <a:srcRect/>
          <a:stretch>
            <a:fillRect/>
          </a:stretch>
        </p:blipFill>
        <p:spPr bwMode="auto">
          <a:xfrm>
            <a:off x="251520" y="4454700"/>
            <a:ext cx="1440160" cy="2259284"/>
          </a:xfrm>
          <a:prstGeom prst="rect">
            <a:avLst/>
          </a:prstGeom>
          <a:noFill/>
        </p:spPr>
      </p:pic>
      <p:sp>
        <p:nvSpPr>
          <p:cNvPr id="4" name="TextBox 3"/>
          <p:cNvSpPr txBox="1"/>
          <p:nvPr/>
        </p:nvSpPr>
        <p:spPr>
          <a:xfrm>
            <a:off x="1907704" y="6309320"/>
            <a:ext cx="3240360" cy="276999"/>
          </a:xfrm>
          <a:prstGeom prst="rect">
            <a:avLst/>
          </a:prstGeom>
          <a:noFill/>
        </p:spPr>
        <p:txBody>
          <a:bodyPr wrap="square" rtlCol="1">
            <a:spAutoFit/>
          </a:bodyPr>
          <a:lstStyle/>
          <a:p>
            <a:r>
              <a:rPr lang="he-IL" sz="1200" dirty="0" smtClean="0"/>
              <a:t>כריכתו של הספר הלבן של </a:t>
            </a:r>
            <a:r>
              <a:rPr lang="he-IL" sz="1200" dirty="0" err="1" smtClean="0"/>
              <a:t>פאספילד</a:t>
            </a:r>
            <a:r>
              <a:rPr lang="he-IL" sz="1200" dirty="0" smtClean="0"/>
              <a:t> אוקטובר 1930</a:t>
            </a:r>
            <a:endParaRPr lang="he-IL" sz="1200" dirty="0"/>
          </a:p>
        </p:txBody>
      </p:sp>
      <p:pic>
        <p:nvPicPr>
          <p:cNvPr id="5" name="תמונה 4" descr="הנוער העברי יגולל את חרפת הגירוש.gif"/>
          <p:cNvPicPr>
            <a:picLocks noChangeAspect="1"/>
          </p:cNvPicPr>
          <p:nvPr/>
        </p:nvPicPr>
        <p:blipFill>
          <a:blip r:embed="rId5" cstate="print"/>
          <a:stretch>
            <a:fillRect/>
          </a:stretch>
        </p:blipFill>
        <p:spPr>
          <a:xfrm>
            <a:off x="6948264" y="5445224"/>
            <a:ext cx="1606096" cy="108218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5508815560_f98e50603e_z.jpg"/>
          <p:cNvPicPr>
            <a:picLocks noChangeAspect="1"/>
          </p:cNvPicPr>
          <p:nvPr/>
        </p:nvPicPr>
        <p:blipFill>
          <a:blip r:embed="rId3" cstate="print"/>
          <a:stretch>
            <a:fillRect/>
          </a:stretch>
        </p:blipFill>
        <p:spPr>
          <a:xfrm>
            <a:off x="508000" y="381000"/>
            <a:ext cx="8128000" cy="6096000"/>
          </a:xfrm>
          <a:prstGeom prst="rect">
            <a:avLst/>
          </a:prstGeom>
        </p:spPr>
      </p:pic>
      <p:sp>
        <p:nvSpPr>
          <p:cNvPr id="3" name="TextBox 2"/>
          <p:cNvSpPr txBox="1"/>
          <p:nvPr/>
        </p:nvSpPr>
        <p:spPr>
          <a:xfrm>
            <a:off x="2915816" y="6457890"/>
            <a:ext cx="3168352" cy="400110"/>
          </a:xfrm>
          <a:prstGeom prst="rect">
            <a:avLst/>
          </a:prstGeom>
          <a:noFill/>
        </p:spPr>
        <p:txBody>
          <a:bodyPr wrap="square" rtlCol="1">
            <a:spAutoFit/>
          </a:bodyPr>
          <a:lstStyle/>
          <a:p>
            <a:pPr algn="ctr"/>
            <a:r>
              <a:rPr lang="en-US" sz="2000" b="1" i="1" dirty="0" err="1" smtClean="0"/>
              <a:t>Hms</a:t>
            </a:r>
            <a:r>
              <a:rPr lang="en-US" sz="2000" b="1" i="1" dirty="0" smtClean="0"/>
              <a:t> Charity</a:t>
            </a:r>
            <a:r>
              <a:rPr lang="en-US" dirty="0" smtClean="0"/>
              <a:t>  </a:t>
            </a:r>
            <a:r>
              <a:rPr lang="he-IL" dirty="0" smtClean="0"/>
              <a:t> בתדלוק ימי</a:t>
            </a:r>
            <a:endParaRPr lang="he-I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79512" y="332656"/>
            <a:ext cx="8712968" cy="4647426"/>
          </a:xfrm>
          <a:prstGeom prst="rect">
            <a:avLst/>
          </a:prstGeom>
          <a:noFill/>
        </p:spPr>
        <p:txBody>
          <a:bodyPr wrap="square" rtlCol="1">
            <a:spAutoFit/>
          </a:bodyPr>
          <a:lstStyle/>
          <a:p>
            <a:r>
              <a:rPr lang="he-IL" b="1" u="sng" dirty="0" smtClean="0"/>
              <a:t>הספר הלבן  </a:t>
            </a:r>
            <a:r>
              <a:rPr lang="he-IL" b="1" dirty="0" smtClean="0"/>
              <a:t>( </a:t>
            </a:r>
            <a:r>
              <a:rPr lang="he-IL" dirty="0" smtClean="0"/>
              <a:t>1939 </a:t>
            </a:r>
            <a:r>
              <a:rPr lang="he-IL" b="1" dirty="0" smtClean="0"/>
              <a:t>)</a:t>
            </a:r>
            <a:r>
              <a:rPr lang="en-US" b="1" dirty="0" smtClean="0"/>
              <a:t>   </a:t>
            </a:r>
          </a:p>
          <a:p>
            <a:r>
              <a:rPr lang="he-IL" b="1" dirty="0" smtClean="0"/>
              <a:t> </a:t>
            </a:r>
          </a:p>
          <a:p>
            <a:r>
              <a:rPr lang="he-IL" sz="1400" b="1" dirty="0" smtClean="0"/>
              <a:t>הספר הלבן של 1939</a:t>
            </a:r>
            <a:r>
              <a:rPr lang="he-IL" sz="1400" dirty="0" smtClean="0"/>
              <a:t>, הידוע גם בכינויים </a:t>
            </a:r>
            <a:r>
              <a:rPr lang="he-IL" sz="1400" b="1" dirty="0" smtClean="0"/>
              <a:t>ספר המעל</a:t>
            </a:r>
            <a:r>
              <a:rPr lang="he-IL" sz="1400" dirty="0" smtClean="0"/>
              <a:t>, </a:t>
            </a:r>
            <a:r>
              <a:rPr lang="he-IL" sz="1400" b="1" dirty="0" smtClean="0"/>
              <a:t>הספר הלבן של מקדונלד</a:t>
            </a:r>
            <a:r>
              <a:rPr lang="he-IL" sz="1400" dirty="0" smtClean="0"/>
              <a:t>, </a:t>
            </a:r>
            <a:r>
              <a:rPr lang="he-IL" sz="1400" b="1" dirty="0" smtClean="0"/>
              <a:t>הספר הלבן השלישי</a:t>
            </a:r>
            <a:r>
              <a:rPr lang="he-IL" sz="1400" dirty="0" smtClean="0"/>
              <a:t> או </a:t>
            </a:r>
            <a:r>
              <a:rPr lang="he-IL" sz="1400" b="1" dirty="0" smtClean="0"/>
              <a:t>הספר השחור</a:t>
            </a:r>
            <a:r>
              <a:rPr lang="he-IL" sz="1400" dirty="0" smtClean="0"/>
              <a:t>, הוא קובץ תקנות שפורסם על ידי ממשלת בריטניה מתוקף המנדט הבריטי בארץ ישראל ב- 17 במאי 1939. ספר זה היה השלישי במספר, וקדמו לו הספר הלבן הראשון שפורסם על ידי וינסטון צ'רצ'יל בשנת 1922, והספר הלבן של </a:t>
            </a:r>
            <a:r>
              <a:rPr lang="he-IL" sz="1400" dirty="0" err="1" smtClean="0"/>
              <a:t>פאספילד</a:t>
            </a:r>
            <a:r>
              <a:rPr lang="he-IL" sz="1400" dirty="0" smtClean="0"/>
              <a:t> משנת 1930.</a:t>
            </a:r>
          </a:p>
          <a:p>
            <a:r>
              <a:rPr lang="he-IL" sz="1400" dirty="0" smtClean="0"/>
              <a:t>הספר הלבן של מקדונלד פורסם ב- 17במאי 1939, בעקבות כישלון ועידת השולחן העגול ועל רקע המשך מאורעות תרצ"ו -תרצ"ט. הספר נקרא על שם מלקולם מקדונלד, שר המושבות הבריטי באותה עת. </a:t>
            </a:r>
          </a:p>
          <a:p>
            <a:endParaRPr lang="he-IL" sz="1400" dirty="0" smtClean="0"/>
          </a:p>
          <a:p>
            <a:r>
              <a:rPr lang="he-IL" sz="1400" dirty="0" smtClean="0"/>
              <a:t>עיקרי "הספר הלבן" היו:</a:t>
            </a:r>
          </a:p>
          <a:p>
            <a:r>
              <a:rPr lang="he-IL" sz="1400" dirty="0" smtClean="0"/>
              <a:t>ארץ ישראל לא יכולה להיות שייכת לערבים או ליהודים.</a:t>
            </a:r>
          </a:p>
          <a:p>
            <a:r>
              <a:rPr lang="he-IL" sz="1400" dirty="0" smtClean="0"/>
              <a:t>בשטחי ארץ ישראל המנדטורית תוקם תוך עשר שנים מפרסום הספר, מדינה דו-לאומית שתהיה שייכת לתושבי הארץ הערבים והיהודים כאחד.</a:t>
            </a:r>
          </a:p>
          <a:p>
            <a:r>
              <a:rPr lang="he-IL" sz="1600" b="1" dirty="0" smtClean="0">
                <a:solidFill>
                  <a:srgbClr val="FF0000"/>
                </a:solidFill>
                <a:effectLst>
                  <a:outerShdw blurRad="38100" dist="38100" dir="2700000" algn="tl">
                    <a:srgbClr val="000000">
                      <a:alpha val="43137"/>
                    </a:srgbClr>
                  </a:outerShdw>
                </a:effectLst>
              </a:rPr>
              <a:t>מכסת העלייה היהודית בחמש השנים הקרובות תעמוד על סך 75,000 נפש (וגם זאת מתוך התחשבות במצב היהודים באירופה). בגל ראשון יוכלו לעלות 25 אלף יהודים (כדי לעזור מיידית ליהודים מאירופה), ובמשך 5 שנים יורשו לעלות עשרת אלפים יהודים כל שנה, סך הכול 75 אלף. מעבר למכסה זו העלייה תותנה בהסכמת הערבים.</a:t>
            </a:r>
          </a:p>
          <a:p>
            <a:r>
              <a:rPr lang="he-IL" sz="1400" dirty="0" smtClean="0"/>
              <a:t>תוגבל רכישת קרקעות על ידי יהודים (עד 95% משטח ארץ ישראל לא יינתן למכירה ליהודים בטענה כי לערבים ריבוי טבעי מהיר והם זקוקים לשטח).</a:t>
            </a:r>
          </a:p>
          <a:p>
            <a:r>
              <a:rPr lang="he-IL" sz="1400" dirty="0" smtClean="0"/>
              <a:t>בעקבות הספר הלבן צומצמה העלייה היהודית ולאחר שפורסמו תקנות העברת קרקעות מ- 1940, </a:t>
            </a:r>
          </a:p>
          <a:p>
            <a:r>
              <a:rPr lang="he-IL" sz="1400" dirty="0" smtClean="0"/>
              <a:t>הפכה רכישת קרקעות על ידי יהודים מידי הערבים לכמעט בלתי אפשרית.</a:t>
            </a:r>
            <a:endParaRPr lang="he-IL" sz="1400" dirty="0"/>
          </a:p>
        </p:txBody>
      </p:sp>
      <p:pic>
        <p:nvPicPr>
          <p:cNvPr id="3074" name="Picture 2" descr="לחץ להגדלה"/>
          <p:cNvPicPr>
            <a:picLocks noChangeAspect="1" noChangeArrowheads="1"/>
          </p:cNvPicPr>
          <p:nvPr/>
        </p:nvPicPr>
        <p:blipFill>
          <a:blip r:embed="rId4" cstate="print"/>
          <a:srcRect/>
          <a:stretch>
            <a:fillRect/>
          </a:stretch>
        </p:blipFill>
        <p:spPr bwMode="auto">
          <a:xfrm>
            <a:off x="269522" y="4365104"/>
            <a:ext cx="1782198" cy="2376264"/>
          </a:xfrm>
          <a:prstGeom prst="rect">
            <a:avLst/>
          </a:prstGeom>
          <a:noFill/>
        </p:spPr>
      </p:pic>
      <p:sp>
        <p:nvSpPr>
          <p:cNvPr id="4" name="TextBox 3"/>
          <p:cNvSpPr txBox="1"/>
          <p:nvPr/>
        </p:nvSpPr>
        <p:spPr>
          <a:xfrm>
            <a:off x="2123728" y="6309320"/>
            <a:ext cx="2952328" cy="276999"/>
          </a:xfrm>
          <a:prstGeom prst="rect">
            <a:avLst/>
          </a:prstGeom>
          <a:noFill/>
        </p:spPr>
        <p:txBody>
          <a:bodyPr wrap="square" rtlCol="1">
            <a:spAutoFit/>
          </a:bodyPr>
          <a:lstStyle/>
          <a:p>
            <a:r>
              <a:rPr lang="he-IL" sz="1200" dirty="0" smtClean="0"/>
              <a:t>כריכתו של הספר הלבן של מקדונלד מאי 1939</a:t>
            </a:r>
            <a:endParaRPr lang="he-IL" sz="1200" dirty="0"/>
          </a:p>
        </p:txBody>
      </p:sp>
      <p:pic>
        <p:nvPicPr>
          <p:cNvPr id="5" name="תמונה 4" descr="זכור - היום גורשו אלה - מחר אתה.gif"/>
          <p:cNvPicPr>
            <a:picLocks noChangeAspect="1"/>
          </p:cNvPicPr>
          <p:nvPr/>
        </p:nvPicPr>
        <p:blipFill>
          <a:blip r:embed="rId5" cstate="print"/>
          <a:stretch>
            <a:fillRect/>
          </a:stretch>
        </p:blipFill>
        <p:spPr>
          <a:xfrm>
            <a:off x="6084168" y="5229200"/>
            <a:ext cx="1495425" cy="14001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48680"/>
            <a:ext cx="8640960" cy="1846659"/>
          </a:xfrm>
          <a:prstGeom prst="rect">
            <a:avLst/>
          </a:prstGeom>
          <a:noFill/>
        </p:spPr>
        <p:txBody>
          <a:bodyPr wrap="square" rtlCol="1">
            <a:spAutoFit/>
          </a:bodyPr>
          <a:lstStyle/>
          <a:p>
            <a:r>
              <a:rPr lang="he-IL" b="1" dirty="0" smtClean="0"/>
              <a:t>מַשְׁחֶתֶת - </a:t>
            </a:r>
            <a:r>
              <a:rPr lang="en-US" b="1" dirty="0" smtClean="0"/>
              <a:t>Destroyer</a:t>
            </a:r>
            <a:r>
              <a:rPr lang="he-IL" b="1" dirty="0" smtClean="0"/>
              <a:t> - </a:t>
            </a:r>
            <a:r>
              <a:rPr lang="he-IL" sz="1600" dirty="0" smtClean="0"/>
              <a:t>היא ספינת מלחמה בינונית בגודלה, המשמשת בעיקר לאבטחת אוניות אחרות. הופיעה בסוף המאה ה- 19 עם התפתחות הספינות המשורינות.</a:t>
            </a:r>
          </a:p>
          <a:p>
            <a:r>
              <a:rPr lang="he-IL" sz="1600" dirty="0" smtClean="0"/>
              <a:t>משחתת היא אוניה בינונית אשר הדחקה נע בין 7,500 ל- 10,000 טון. המשחתות משמשות לרוב לאבטחת נושאות מטוסים, אבטחת קווים, השמדת ספינות אויב וצוללות ותקיפת מטרות חוף. ברחבי העולם משחתות נושאות בין 150 ל- 300 מלחים אשר מתפעלים אותן ואת הציוד אשר הן נושאות, לרבות מערכות הנשק. מערכות נשק אלו כוללות לרוב ובעיקר טילי ים-</a:t>
            </a:r>
            <a:r>
              <a:rPr lang="he-IL" sz="1600" dirty="0" err="1" smtClean="0"/>
              <a:t>ים</a:t>
            </a:r>
            <a:r>
              <a:rPr lang="he-IL" sz="1600" dirty="0" smtClean="0"/>
              <a:t>, טילי ים-אוויר, טילי ים-קרקע, פצצות עומק, תותחים ומקלעים. משחתות נמצאות בשימוש בכל הציים המודרניים הגדולים.</a:t>
            </a:r>
            <a:endParaRPr lang="he-IL" sz="1600" dirty="0"/>
          </a:p>
        </p:txBody>
      </p:sp>
      <p:pic>
        <p:nvPicPr>
          <p:cNvPr id="45058" name="Picture 2" descr="http://upload.wikimedia.org/wikipedia/commons/thumb/5/56/USS_Lassen_030615-N-0905V-006.jpg/250px-USS_Lassen_030615-N-0905V-006.jpg"/>
          <p:cNvPicPr>
            <a:picLocks noChangeAspect="1" noChangeArrowheads="1"/>
          </p:cNvPicPr>
          <p:nvPr/>
        </p:nvPicPr>
        <p:blipFill>
          <a:blip r:embed="rId3" cstate="print"/>
          <a:srcRect/>
          <a:stretch>
            <a:fillRect/>
          </a:stretch>
        </p:blipFill>
        <p:spPr bwMode="auto">
          <a:xfrm>
            <a:off x="827584" y="2852936"/>
            <a:ext cx="2381250" cy="32575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9036496" cy="1600438"/>
          </a:xfrm>
          <a:prstGeom prst="rect">
            <a:avLst/>
          </a:prstGeom>
          <a:noFill/>
        </p:spPr>
        <p:txBody>
          <a:bodyPr wrap="square" rtlCol="1">
            <a:spAutoFit/>
          </a:bodyPr>
          <a:lstStyle/>
          <a:p>
            <a:r>
              <a:rPr lang="he-IL" b="1" dirty="0" smtClean="0"/>
              <a:t>פריגטה – </a:t>
            </a:r>
            <a:r>
              <a:rPr lang="en-US" b="1" dirty="0" smtClean="0"/>
              <a:t>Frigate </a:t>
            </a:r>
            <a:r>
              <a:rPr lang="he-IL" b="1" dirty="0" smtClean="0"/>
              <a:t> - </a:t>
            </a:r>
            <a:r>
              <a:rPr lang="he-IL" sz="1600" dirty="0" smtClean="0"/>
              <a:t>הוא שם שניתן במהלך ההיסטוריה לכמה סוגים של כלי שיט, לרוב אוניות מלחמה קטנות או בינוניות, מהירות ובעלות חימוש קל יחסית.</a:t>
            </a:r>
          </a:p>
          <a:p>
            <a:r>
              <a:rPr lang="he-IL" sz="1600" dirty="0" smtClean="0"/>
              <a:t>במאה ה- 17 עד המאה ה- 19, בתקופת הזוהר של אוניות המפרש, הייתה הפריגטה הסוג החשוב ביותר של ספינת סיור בציי המעצמות הימיות של אירופה, והצטיינה במהירותה וביכולת שהייה ממושכת בים.</a:t>
            </a:r>
          </a:p>
          <a:p>
            <a:r>
              <a:rPr lang="he-IL" sz="1600" dirty="0" smtClean="0"/>
              <a:t>החל מן המאה ה- 20 אומץ המונח פריגטה למספר טיפוסים של אוניות מלחמה ממונעות בגודל של משחתת או אף סיירת, המשמשות לליווי ולהגנת כלי שיט אחרים (מלחמתיים ומסחריים), ללוחמה נגד צוללות וכספינות טילים.</a:t>
            </a:r>
            <a:endParaRPr lang="he-IL" sz="1600" dirty="0"/>
          </a:p>
        </p:txBody>
      </p:sp>
      <p:pic>
        <p:nvPicPr>
          <p:cNvPr id="48130" name="Picture 2" descr="http://upload.wikimedia.org/wikipedia/commons/thumb/e/e3/Defense.gov_News_Photo_110603-N-SH953-655_-_The_USS_Constitution_greets_the_guided-missile_frigate_USS_Carr_FFG_52_in_Boston_Harbor_during_an_underway_Battle_of_Midway_commemoration_on_June.jpg/250px-thumbnail.jpg"/>
          <p:cNvPicPr>
            <a:picLocks noChangeAspect="1" noChangeArrowheads="1"/>
          </p:cNvPicPr>
          <p:nvPr/>
        </p:nvPicPr>
        <p:blipFill>
          <a:blip r:embed="rId3" cstate="print"/>
          <a:srcRect/>
          <a:stretch>
            <a:fillRect/>
          </a:stretch>
        </p:blipFill>
        <p:spPr bwMode="auto">
          <a:xfrm>
            <a:off x="323528" y="2060848"/>
            <a:ext cx="2381250" cy="3333750"/>
          </a:xfrm>
          <a:prstGeom prst="rect">
            <a:avLst/>
          </a:prstGeom>
          <a:noFill/>
        </p:spPr>
      </p:pic>
      <p:sp>
        <p:nvSpPr>
          <p:cNvPr id="4" name="TextBox 3"/>
          <p:cNvSpPr txBox="1"/>
          <p:nvPr/>
        </p:nvSpPr>
        <p:spPr>
          <a:xfrm>
            <a:off x="251520" y="5589240"/>
            <a:ext cx="2448272" cy="1200329"/>
          </a:xfrm>
          <a:prstGeom prst="rect">
            <a:avLst/>
          </a:prstGeom>
          <a:noFill/>
        </p:spPr>
        <p:txBody>
          <a:bodyPr wrap="square" rtlCol="1">
            <a:spAutoFit/>
          </a:bodyPr>
          <a:lstStyle/>
          <a:p>
            <a:r>
              <a:rPr lang="he-IL" sz="1200" dirty="0" smtClean="0"/>
              <a:t>פריגטת הטילים המודרנית "</a:t>
            </a:r>
            <a:r>
              <a:rPr lang="he-IL" sz="1200" dirty="0" err="1" smtClean="0"/>
              <a:t>קאר</a:t>
            </a:r>
            <a:r>
              <a:rPr lang="he-IL" sz="1200" dirty="0" smtClean="0"/>
              <a:t>" של צי ארצות הברית (למעלה), חולפת על-פני פריגטת המפרש </a:t>
            </a:r>
            <a:r>
              <a:rPr lang="he-IL" sz="1200" dirty="0" err="1" smtClean="0"/>
              <a:t>קונסטיטושן</a:t>
            </a:r>
            <a:r>
              <a:rPr lang="he-IL" sz="1200" dirty="0" smtClean="0"/>
              <a:t> (למטה), אשר הושקה בשנת 1797, והיא האנייה העתיקה ביותר בעולם שעדיין כשירה לשוט</a:t>
            </a:r>
            <a:endParaRPr lang="he-IL" sz="1200" dirty="0"/>
          </a:p>
        </p:txBody>
      </p:sp>
      <p:sp>
        <p:nvSpPr>
          <p:cNvPr id="5" name="TextBox 4"/>
          <p:cNvSpPr txBox="1"/>
          <p:nvPr/>
        </p:nvSpPr>
        <p:spPr>
          <a:xfrm>
            <a:off x="3131840" y="1988840"/>
            <a:ext cx="5904656" cy="1077218"/>
          </a:xfrm>
          <a:prstGeom prst="rect">
            <a:avLst/>
          </a:prstGeom>
          <a:noFill/>
        </p:spPr>
        <p:txBody>
          <a:bodyPr wrap="square" rtlCol="1">
            <a:spAutoFit/>
          </a:bodyPr>
          <a:lstStyle/>
          <a:p>
            <a:r>
              <a:rPr lang="he-IL" sz="1600" dirty="0" smtClean="0"/>
              <a:t>מקור המונח "פריגטה" אינו ידוע בביטחון, קרוב לודאי מן השפה האיטלקית (fregata), והאטימולוגיה שלו איננה ברורה. במאות ה- 15 </a:t>
            </a:r>
            <a:r>
              <a:rPr lang="he-IL" sz="1600" dirty="0" err="1" smtClean="0"/>
              <a:t>וה</a:t>
            </a:r>
            <a:r>
              <a:rPr lang="he-IL" sz="1600" dirty="0" smtClean="0"/>
              <a:t>- 16, המונח "פריגטה" ציין </a:t>
            </a:r>
            <a:r>
              <a:rPr lang="he-IL" sz="1600" dirty="0" err="1" smtClean="0"/>
              <a:t>גליאה</a:t>
            </a:r>
            <a:r>
              <a:rPr lang="he-IL" sz="1600" dirty="0" smtClean="0"/>
              <a:t> ים-תיכונית קטנה, שהונעה במשוטים ובמפרשים, ושימשה להעברת ידיעות מהירה ולסיור לאורך החוף.</a:t>
            </a:r>
            <a:endParaRPr lang="he-IL" sz="1600" dirty="0"/>
          </a:p>
        </p:txBody>
      </p:sp>
      <p:sp>
        <p:nvSpPr>
          <p:cNvPr id="6" name="TextBox 5"/>
          <p:cNvSpPr txBox="1"/>
          <p:nvPr/>
        </p:nvSpPr>
        <p:spPr>
          <a:xfrm>
            <a:off x="2771800" y="3212976"/>
            <a:ext cx="6228184" cy="1569660"/>
          </a:xfrm>
          <a:prstGeom prst="rect">
            <a:avLst/>
          </a:prstGeom>
          <a:noFill/>
        </p:spPr>
        <p:txBody>
          <a:bodyPr wrap="square" rtlCol="1">
            <a:spAutoFit/>
          </a:bodyPr>
          <a:lstStyle/>
          <a:p>
            <a:r>
              <a:rPr lang="he-IL" sz="1600" dirty="0" smtClean="0"/>
              <a:t>הפריגטה בעידן אניות המפרשים הייתה אניית-מלחמה חד </a:t>
            </a:r>
            <a:r>
              <a:rPr lang="he-IL" sz="1600" dirty="0" err="1" smtClean="0"/>
              <a:t>סיפונית</a:t>
            </a:r>
            <a:r>
              <a:rPr lang="he-IL" sz="1600" dirty="0" smtClean="0"/>
              <a:t> או דו-</a:t>
            </a:r>
            <a:r>
              <a:rPr lang="he-IL" sz="1600" dirty="0" err="1" smtClean="0"/>
              <a:t>סיפונית</a:t>
            </a:r>
            <a:r>
              <a:rPr lang="he-IL" sz="1600" dirty="0" smtClean="0"/>
              <a:t>, בעלת שלושה תרנים ומעטה מפרשים רוחבי, חמושה ב- 24 עד 38 תותחים. היא סווגה בדרך-כלל כאנייה מדרגה חמישית או שישית. אניות מסדר גודל זה ומטה לא שימשו כאניות-קו (ship of the line), כלומר לא ניצבו בקו המערכה (הטור העורפי) בשעת קרב. הן מילאו בעיקר תפקידי סיור לאיסוף מודיעין, ונחשבו "העיניים של הצי".</a:t>
            </a:r>
            <a:endParaRPr lang="he-IL" sz="1600" dirty="0"/>
          </a:p>
        </p:txBody>
      </p:sp>
      <p:sp>
        <p:nvSpPr>
          <p:cNvPr id="7" name="TextBox 6"/>
          <p:cNvSpPr txBox="1"/>
          <p:nvPr/>
        </p:nvSpPr>
        <p:spPr>
          <a:xfrm>
            <a:off x="3131840" y="5013176"/>
            <a:ext cx="5904656" cy="1077218"/>
          </a:xfrm>
          <a:prstGeom prst="rect">
            <a:avLst/>
          </a:prstGeom>
          <a:noFill/>
        </p:spPr>
        <p:txBody>
          <a:bodyPr wrap="square" rtlCol="1">
            <a:spAutoFit/>
          </a:bodyPr>
          <a:lstStyle/>
          <a:p>
            <a:r>
              <a:rPr lang="he-IL" sz="1600" dirty="0" smtClean="0"/>
              <a:t>החל מן המאה ה- 20 שוב אין למונח "פריגטה" מובן חד-משמעי, אך מספר ציים שאלו את המילה לציון טיפוסים שונים של אוניות סיור קטנות או בינוניות, בעיקר כאלו המשמשות לליווי שיירות של </a:t>
            </a:r>
            <a:r>
              <a:rPr lang="he-IL" sz="1600" dirty="0" err="1" smtClean="0"/>
              <a:t>אונייות</a:t>
            </a:r>
            <a:r>
              <a:rPr lang="he-IL" sz="1600" dirty="0" smtClean="0"/>
              <a:t> סוחר </a:t>
            </a:r>
            <a:r>
              <a:rPr lang="he-IL" sz="1600" dirty="0" err="1" smtClean="0"/>
              <a:t>ואונייות</a:t>
            </a:r>
            <a:r>
              <a:rPr lang="he-IL" sz="1600" dirty="0" smtClean="0"/>
              <a:t> צבאיות אחרות, ולהגנתן מפני צוללות ואיומים נוספים. </a:t>
            </a:r>
            <a:endParaRPr lang="he-IL"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76672"/>
            <a:ext cx="8640960" cy="615553"/>
          </a:xfrm>
          <a:prstGeom prst="rect">
            <a:avLst/>
          </a:prstGeom>
          <a:noFill/>
        </p:spPr>
        <p:txBody>
          <a:bodyPr wrap="square" rtlCol="1">
            <a:spAutoFit/>
          </a:bodyPr>
          <a:lstStyle/>
          <a:p>
            <a:r>
              <a:rPr lang="he-IL" b="1" dirty="0" smtClean="0"/>
              <a:t>שולת מוקשים – </a:t>
            </a:r>
            <a:r>
              <a:rPr lang="en-US" b="1" dirty="0" smtClean="0"/>
              <a:t>minesweeper</a:t>
            </a:r>
            <a:r>
              <a:rPr lang="he-IL" b="1" dirty="0" smtClean="0"/>
              <a:t> - </a:t>
            </a:r>
            <a:r>
              <a:rPr lang="he-IL" sz="1600" dirty="0" smtClean="0"/>
              <a:t>היא ספינת מלחמה שנועדה לפנות מוקשים ימיים אשר בדרך כלל מונחים על ידי מקשת. הספינה הופיעה לראשונה במלחמת העולם הראשונה.</a:t>
            </a:r>
            <a:endParaRPr lang="he-IL" sz="1600" dirty="0"/>
          </a:p>
        </p:txBody>
      </p:sp>
      <p:pic>
        <p:nvPicPr>
          <p:cNvPr id="47106" name="Picture 2" descr="http://upload.wikimedia.org/wikipedia/commons/thumb/d/dd/Minenjagdboot_Gr%C3%B6mitz.JPG/250px-Minenjagdboot_Gr%C3%B6mitz.JPG"/>
          <p:cNvPicPr>
            <a:picLocks noChangeAspect="1" noChangeArrowheads="1"/>
          </p:cNvPicPr>
          <p:nvPr/>
        </p:nvPicPr>
        <p:blipFill>
          <a:blip r:embed="rId4" cstate="print"/>
          <a:srcRect/>
          <a:stretch>
            <a:fillRect/>
          </a:stretch>
        </p:blipFill>
        <p:spPr bwMode="auto">
          <a:xfrm>
            <a:off x="611560" y="1484784"/>
            <a:ext cx="2381250" cy="1790701"/>
          </a:xfrm>
          <a:prstGeom prst="rect">
            <a:avLst/>
          </a:prstGeom>
          <a:noFill/>
        </p:spPr>
      </p:pic>
      <p:sp>
        <p:nvSpPr>
          <p:cNvPr id="4" name="TextBox 3"/>
          <p:cNvSpPr txBox="1"/>
          <p:nvPr/>
        </p:nvSpPr>
        <p:spPr>
          <a:xfrm>
            <a:off x="395536" y="3501008"/>
            <a:ext cx="2808312" cy="276999"/>
          </a:xfrm>
          <a:prstGeom prst="rect">
            <a:avLst/>
          </a:prstGeom>
          <a:noFill/>
        </p:spPr>
        <p:txBody>
          <a:bodyPr wrap="square" rtlCol="1">
            <a:spAutoFit/>
          </a:bodyPr>
          <a:lstStyle/>
          <a:p>
            <a:r>
              <a:rPr lang="he-IL" sz="1200" dirty="0" smtClean="0"/>
              <a:t>שולת המוקשים "</a:t>
            </a:r>
            <a:r>
              <a:rPr lang="he-IL" sz="1200" dirty="0" err="1" smtClean="0"/>
              <a:t>גרומיץ</a:t>
            </a:r>
            <a:r>
              <a:rPr lang="he-IL" sz="1200" dirty="0" smtClean="0"/>
              <a:t>" הפעילה בצי הגרמני</a:t>
            </a:r>
            <a:endParaRPr lang="he-IL" sz="1200" dirty="0"/>
          </a:p>
        </p:txBody>
      </p:sp>
      <p:sp>
        <p:nvSpPr>
          <p:cNvPr id="5" name="TextBox 4"/>
          <p:cNvSpPr txBox="1"/>
          <p:nvPr/>
        </p:nvSpPr>
        <p:spPr>
          <a:xfrm>
            <a:off x="3419872" y="1196752"/>
            <a:ext cx="5472608" cy="1569660"/>
          </a:xfrm>
          <a:prstGeom prst="rect">
            <a:avLst/>
          </a:prstGeom>
          <a:noFill/>
        </p:spPr>
        <p:txBody>
          <a:bodyPr wrap="square" rtlCol="1">
            <a:spAutoFit/>
          </a:bodyPr>
          <a:lstStyle/>
          <a:p>
            <a:r>
              <a:rPr lang="he-IL" sz="1600" dirty="0" smtClean="0"/>
              <a:t>שולת מוקשים מודרנית מתוכננת ובנויה באופן שיפחית את סיכויי הספינה להיפגע ממוקשים בעצמה; החומרים מהם נבנית הספינה נבחרים כך שהחתימות השונות שלהם - אקוסטית ומגנטית, לדוגמה - יהיו קטנות ככל האפשר. לרוב גוף הספינה בנוי מעץ (בעבר), פיברגלס או מתכת לא-ברזלית, להקטנת החתימה המגנטית שלה. גם לעיצוב הגאומטרי של גוף הספינה יש חשיבות.</a:t>
            </a:r>
            <a:endParaRPr lang="he-IL" sz="1600" dirty="0"/>
          </a:p>
        </p:txBody>
      </p:sp>
      <p:sp>
        <p:nvSpPr>
          <p:cNvPr id="6" name="TextBox 5"/>
          <p:cNvSpPr txBox="1"/>
          <p:nvPr/>
        </p:nvSpPr>
        <p:spPr>
          <a:xfrm>
            <a:off x="179512" y="2852936"/>
            <a:ext cx="8712968" cy="1815882"/>
          </a:xfrm>
          <a:prstGeom prst="rect">
            <a:avLst/>
          </a:prstGeom>
          <a:noFill/>
        </p:spPr>
        <p:txBody>
          <a:bodyPr wrap="square" rtlCol="1">
            <a:spAutoFit/>
          </a:bodyPr>
          <a:lstStyle/>
          <a:p>
            <a:r>
              <a:rPr lang="he-IL" sz="1600" dirty="0" smtClean="0"/>
              <a:t>לצורך מילוי יעודה, שולת מוקשים מצוידת בסורקים מושרים או </a:t>
            </a:r>
          </a:p>
          <a:p>
            <a:r>
              <a:rPr lang="he-IL" sz="1600" dirty="0" smtClean="0"/>
              <a:t>מכניים לפיצוץ מוקשים. סורקים מכניים הם מכשירים הבנויים כך </a:t>
            </a:r>
          </a:p>
          <a:p>
            <a:r>
              <a:rPr lang="he-IL" sz="1600" dirty="0" smtClean="0"/>
              <a:t>שיחתכו את העוגן של מוקשים קבועים, ויכולים לחבר תגית שתעזור </a:t>
            </a:r>
          </a:p>
          <a:p>
            <a:r>
              <a:rPr lang="he-IL" sz="1600" dirty="0" smtClean="0"/>
              <a:t>לעקוב אחרי מיקומו ולניטרולו. הם נגררים מאחורי שולת המוקשים, </a:t>
            </a:r>
          </a:p>
          <a:p>
            <a:r>
              <a:rPr lang="he-IL" sz="1600" dirty="0" smtClean="0"/>
              <a:t>ומשתמשים בגופי עזר כדי לשמור על הסריקה בעומק ובמיקום הרצויים. סורקים מושרים הם מכשירים, לרוב נגררים, המחקים חתימה של ספינה מסוימת, ועל ידי כך מפעילים מוקשים המיועדים נגד ספינות מסוג מסוים. הסורקים המושרים הכי נפוצים הם מחוללי שדה מגנטי ומחוללי צליל.</a:t>
            </a:r>
            <a:endParaRPr lang="he-IL" sz="1600" dirty="0"/>
          </a:p>
        </p:txBody>
      </p:sp>
      <p:sp>
        <p:nvSpPr>
          <p:cNvPr id="7" name="TextBox 6"/>
          <p:cNvSpPr txBox="1"/>
          <p:nvPr/>
        </p:nvSpPr>
        <p:spPr>
          <a:xfrm>
            <a:off x="251520" y="4869160"/>
            <a:ext cx="8640960" cy="1077218"/>
          </a:xfrm>
          <a:prstGeom prst="rect">
            <a:avLst/>
          </a:prstGeom>
          <a:noFill/>
        </p:spPr>
        <p:txBody>
          <a:bodyPr wrap="square" rtlCol="1">
            <a:spAutoFit/>
          </a:bodyPr>
          <a:lstStyle/>
          <a:p>
            <a:r>
              <a:rPr lang="he-IL" sz="1600" dirty="0" smtClean="0"/>
              <a:t>שולת המוקשים נבדלת מציידת מוקשים; ציידת מוקשים מגלה ומנטרלת מוקשים יחידים באופן פעיל. שולת מוקשים באה במקרים רבים כהשלמה לציידת מוקשים, בהתחשב בפעילות ובתנאי הסביבה. שולת מוקשים מותאמת יותר לניקוי שטחי מים פתוחים בעלי מספר גדול של מוקשים. שני סוגי כלי השיט נקראים באופן כללי כלי-שיט ללוחמה נגד-מוקשים, שם המתייחס גם לספינות המשלבות את שתי השיטות בכלי שיט אחד.</a:t>
            </a:r>
            <a:endParaRPr lang="he-IL" sz="1600" dirty="0"/>
          </a:p>
        </p:txBody>
      </p:sp>
      <p:pic>
        <p:nvPicPr>
          <p:cNvPr id="8" name="אקוסאונדר.wav">
            <a:hlinkClick r:id="" action="ppaction://media"/>
          </p:cNvPr>
          <p:cNvPicPr>
            <a:picLocks noRot="1" noChangeAspect="1"/>
          </p:cNvPicPr>
          <p:nvPr>
            <a:wavAudioFile r:embed="rId1" name="אקוסאונדר.wav"/>
          </p:nvPr>
        </p:nvPicPr>
        <p:blipFill>
          <a:blip r:embed="rId5" cstate="print"/>
          <a:stretch>
            <a:fillRect/>
          </a:stretch>
        </p:blipFill>
        <p:spPr>
          <a:xfrm>
            <a:off x="-304800" y="2564904"/>
            <a:ext cx="304800" cy="304800"/>
          </a:xfrm>
          <a:prstGeom prst="rect">
            <a:avLst/>
          </a:prstGeom>
        </p:spPr>
      </p:pic>
      <p:pic>
        <p:nvPicPr>
          <p:cNvPr id="9" name="אקוסאונדר.wav">
            <a:hlinkClick r:id="" action="ppaction://media"/>
          </p:cNvPr>
          <p:cNvPicPr>
            <a:picLocks noRot="1" noChangeAspect="1"/>
          </p:cNvPicPr>
          <p:nvPr>
            <a:wavAudioFile r:embed="rId1" name="אקוסאונדר.wav"/>
          </p:nvPr>
        </p:nvPicPr>
        <p:blipFill>
          <a:blip r:embed="rId5" cstate="print"/>
          <a:stretch>
            <a:fillRect/>
          </a:stretch>
        </p:blipFill>
        <p:spPr>
          <a:xfrm>
            <a:off x="-304800" y="386104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1" presetClass="mediacall" presetSubtype="0" fill="hold" nodeType="afterEffect">
                                  <p:stCondLst>
                                    <p:cond delay="10000"/>
                                  </p:stCondLst>
                                  <p:childTnLst>
                                    <p:cmd type="call" cmd="playFrom(0.0)">
                                      <p:cBhvr>
                                        <p:cTn id="9"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repeatCount="2000" fill="hold" display="0">
                  <p:stCondLst>
                    <p:cond delay="indefinite"/>
                  </p:stCondLst>
                  <p:endCondLst>
                    <p:cond evt="onPrev" delay="0">
                      <p:tgtEl>
                        <p:sldTgt/>
                      </p:tgtEl>
                    </p:cond>
                    <p:cond evt="onStopAudio" delay="0">
                      <p:tgtEl>
                        <p:sldTgt/>
                      </p:tgtEl>
                    </p:cond>
                  </p:endCondLst>
                </p:cTn>
                <p:tgtEl>
                  <p:spTgt spid="8"/>
                </p:tgtEl>
              </p:cMediaNode>
            </p:audio>
            <p:audio>
              <p:cMediaNode>
                <p:cTn id="11" repeatCount="2000"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4"/>
            <a:ext cx="8640960" cy="2308324"/>
          </a:xfrm>
          <a:prstGeom prst="rect">
            <a:avLst/>
          </a:prstGeom>
          <a:noFill/>
        </p:spPr>
        <p:txBody>
          <a:bodyPr wrap="square" rtlCol="1">
            <a:spAutoFit/>
          </a:bodyPr>
          <a:lstStyle/>
          <a:p>
            <a:r>
              <a:rPr lang="he-IL" b="1" dirty="0" smtClean="0"/>
              <a:t>קורבטה – </a:t>
            </a:r>
            <a:r>
              <a:rPr lang="en-US" dirty="0" smtClean="0"/>
              <a:t>Corvette</a:t>
            </a:r>
            <a:r>
              <a:rPr lang="he-IL" b="1" dirty="0" smtClean="0"/>
              <a:t> / </a:t>
            </a:r>
            <a:r>
              <a:rPr lang="en-US" dirty="0" err="1" smtClean="0"/>
              <a:t>corvet</a:t>
            </a:r>
            <a:r>
              <a:rPr lang="en-US" dirty="0" smtClean="0"/>
              <a:t> </a:t>
            </a:r>
            <a:r>
              <a:rPr lang="he-IL" dirty="0" smtClean="0"/>
              <a:t> - הוא סוג של ספינת מלחמה המיוצרת מאז המאה ה- 18. בתחילה הייתה זו ספינה קטנה עם סיפון תותחים אחד שעליו היו עד 20 תותחים בעלי קוטר קטן. לספינה היו בדרך כלל שלושה תרנים, ומאוחר יותר הם הוחלפו בהדרגה במנוע קיטור ולאחר מכן במנוע מודרני. הקורבטה קטנה בערך פי שניים מהפריגטה, אך המטרות של שני כלי השיט דומות. </a:t>
            </a:r>
          </a:p>
          <a:p>
            <a:r>
              <a:rPr lang="he-IL" dirty="0" smtClean="0"/>
              <a:t>הקורבטה המודרנית הופיעה במהלך מלחמת העולם השנייה כחלק מצורך מיידי בכלי שיט מהיר ובעל יכולת תמרון גבוהה לליווי שיירות. הקורבטות המודרניות חמושות לרוב בטילי ים-</a:t>
            </a:r>
            <a:r>
              <a:rPr lang="he-IL" dirty="0" err="1" smtClean="0"/>
              <a:t>ים</a:t>
            </a:r>
            <a:r>
              <a:rPr lang="he-IL" dirty="0" smtClean="0"/>
              <a:t> לטווח בינוני, תותחים, אמצעים ללוחמת </a:t>
            </a:r>
            <a:r>
              <a:rPr lang="he-IL" dirty="0" err="1" smtClean="0"/>
              <a:t>נצ"ל</a:t>
            </a:r>
            <a:r>
              <a:rPr lang="he-IL" dirty="0" smtClean="0"/>
              <a:t> ונ"מ </a:t>
            </a:r>
            <a:r>
              <a:rPr lang="he-IL" sz="1200" dirty="0" smtClean="0"/>
              <a:t>( נגד צוללות, נגד מטוסים )</a:t>
            </a:r>
            <a:r>
              <a:rPr lang="he-IL" dirty="0" smtClean="0"/>
              <a:t>. לקורבטות דחי שנע בין 550 ל- 2800 טון ואורך שבין 55 ל- 100 מטר. לעתים הן נושאות מסוק קל ללוחמת נגד צוללות. </a:t>
            </a:r>
            <a:endParaRPr lang="he-IL" dirty="0"/>
          </a:p>
        </p:txBody>
      </p:sp>
      <p:pic>
        <p:nvPicPr>
          <p:cNvPr id="1026" name="Picture 2" descr="http://upload.wikimedia.org/wikipedia/commons/thumb/a/a1/Eilat_501.jpg/250px-Eilat_501.jpg"/>
          <p:cNvPicPr>
            <a:picLocks noChangeAspect="1" noChangeArrowheads="1"/>
          </p:cNvPicPr>
          <p:nvPr/>
        </p:nvPicPr>
        <p:blipFill>
          <a:blip r:embed="rId3" cstate="print"/>
          <a:srcRect/>
          <a:stretch>
            <a:fillRect/>
          </a:stretch>
        </p:blipFill>
        <p:spPr bwMode="auto">
          <a:xfrm>
            <a:off x="251520" y="2924944"/>
            <a:ext cx="4522324" cy="3400789"/>
          </a:xfrm>
          <a:prstGeom prst="rect">
            <a:avLst/>
          </a:prstGeom>
          <a:noFill/>
        </p:spPr>
      </p:pic>
      <p:sp>
        <p:nvSpPr>
          <p:cNvPr id="4" name="TextBox 3"/>
          <p:cNvSpPr txBox="1"/>
          <p:nvPr/>
        </p:nvSpPr>
        <p:spPr>
          <a:xfrm>
            <a:off x="4788024" y="5589240"/>
            <a:ext cx="3096344" cy="369332"/>
          </a:xfrm>
          <a:prstGeom prst="rect">
            <a:avLst/>
          </a:prstGeom>
          <a:noFill/>
        </p:spPr>
        <p:txBody>
          <a:bodyPr wrap="square" rtlCol="1">
            <a:spAutoFit/>
          </a:bodyPr>
          <a:lstStyle/>
          <a:p>
            <a:r>
              <a:rPr lang="he-IL" dirty="0" smtClean="0"/>
              <a:t>הקורבטה אוניית חיל הים "אילת"</a:t>
            </a:r>
            <a:endParaRPr lang="he-I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12715</TotalTime>
  <Words>2908</Words>
  <Application>Microsoft Office PowerPoint</Application>
  <PresentationFormat>‫הצגה על המסך (4:3)</PresentationFormat>
  <Paragraphs>466</Paragraphs>
  <Slides>40</Slides>
  <Notes>40</Notes>
  <HiddenSlides>0</HiddenSlides>
  <MMClips>2</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40</vt:i4>
      </vt:variant>
    </vt:vector>
  </HeadingPairs>
  <TitlesOfParts>
    <vt:vector size="45" baseType="lpstr">
      <vt:lpstr>Arial</vt:lpstr>
      <vt:lpstr>Calibri</vt:lpstr>
      <vt:lpstr>Guttman Mantova-Decor</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dbs</dc:creator>
  <cp:lastModifiedBy>דני</cp:lastModifiedBy>
  <cp:revision>2495</cp:revision>
  <dcterms:created xsi:type="dcterms:W3CDTF">2012-11-16T14:12:39Z</dcterms:created>
  <dcterms:modified xsi:type="dcterms:W3CDTF">2021-08-05T07:43:34Z</dcterms:modified>
  <cp:contentStatus/>
</cp:coreProperties>
</file>